
<file path=[Content_Types].xml><?xml version="1.0" encoding="utf-8"?>
<Types xmlns="http://schemas.openxmlformats.org/package/2006/content-types">
  <Default Extension="tmp" ContentType="image/png"/>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5"/>
  </p:notesMasterIdLst>
  <p:sldIdLst>
    <p:sldId id="256" r:id="rId2"/>
    <p:sldId id="270" r:id="rId3"/>
    <p:sldId id="257" r:id="rId4"/>
    <p:sldId id="260" r:id="rId5"/>
    <p:sldId id="277" r:id="rId6"/>
    <p:sldId id="278" r:id="rId7"/>
    <p:sldId id="279" r:id="rId8"/>
    <p:sldId id="280" r:id="rId9"/>
    <p:sldId id="264" r:id="rId10"/>
    <p:sldId id="271" r:id="rId11"/>
    <p:sldId id="265" r:id="rId12"/>
    <p:sldId id="272" r:id="rId13"/>
    <p:sldId id="273" r:id="rId14"/>
    <p:sldId id="274" r:id="rId15"/>
    <p:sldId id="275" r:id="rId16"/>
    <p:sldId id="276"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58" r:id="rId30"/>
    <p:sldId id="259" r:id="rId31"/>
    <p:sldId id="261" r:id="rId32"/>
    <p:sldId id="262" r:id="rId33"/>
    <p:sldId id="263" r:id="rId34"/>
    <p:sldId id="293" r:id="rId35"/>
    <p:sldId id="294" r:id="rId36"/>
    <p:sldId id="295" r:id="rId37"/>
    <p:sldId id="296" r:id="rId38"/>
    <p:sldId id="297" r:id="rId39"/>
    <p:sldId id="298" r:id="rId40"/>
    <p:sldId id="299" r:id="rId41"/>
    <p:sldId id="300" r:id="rId42"/>
    <p:sldId id="301" r:id="rId43"/>
    <p:sldId id="302" r:id="rId44"/>
    <p:sldId id="304" r:id="rId45"/>
    <p:sldId id="305" r:id="rId46"/>
    <p:sldId id="306"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2" r:id="rId61"/>
    <p:sldId id="321" r:id="rId62"/>
    <p:sldId id="323" r:id="rId63"/>
    <p:sldId id="324" r:id="rId64"/>
    <p:sldId id="325" r:id="rId65"/>
    <p:sldId id="327" r:id="rId66"/>
    <p:sldId id="328" r:id="rId67"/>
    <p:sldId id="329" r:id="rId68"/>
    <p:sldId id="326" r:id="rId69"/>
    <p:sldId id="330" r:id="rId70"/>
    <p:sldId id="331" r:id="rId71"/>
    <p:sldId id="332" r:id="rId72"/>
    <p:sldId id="333" r:id="rId73"/>
    <p:sldId id="334" r:id="rId74"/>
    <p:sldId id="335" r:id="rId75"/>
    <p:sldId id="336" r:id="rId76"/>
    <p:sldId id="337" r:id="rId77"/>
    <p:sldId id="338" r:id="rId78"/>
    <p:sldId id="339" r:id="rId79"/>
    <p:sldId id="439" r:id="rId80"/>
    <p:sldId id="340" r:id="rId81"/>
    <p:sldId id="341" r:id="rId82"/>
    <p:sldId id="342" r:id="rId83"/>
    <p:sldId id="343" r:id="rId84"/>
    <p:sldId id="344" r:id="rId85"/>
    <p:sldId id="345" r:id="rId86"/>
    <p:sldId id="346" r:id="rId87"/>
    <p:sldId id="347" r:id="rId88"/>
    <p:sldId id="348" r:id="rId89"/>
    <p:sldId id="351" r:id="rId90"/>
    <p:sldId id="352" r:id="rId91"/>
    <p:sldId id="353" r:id="rId92"/>
    <p:sldId id="354" r:id="rId93"/>
    <p:sldId id="355" r:id="rId94"/>
    <p:sldId id="356" r:id="rId95"/>
    <p:sldId id="357" r:id="rId96"/>
    <p:sldId id="358" r:id="rId97"/>
    <p:sldId id="359" r:id="rId98"/>
    <p:sldId id="372" r:id="rId99"/>
    <p:sldId id="360" r:id="rId100"/>
    <p:sldId id="361" r:id="rId101"/>
    <p:sldId id="362" r:id="rId102"/>
    <p:sldId id="363" r:id="rId103"/>
    <p:sldId id="364" r:id="rId104"/>
    <p:sldId id="365" r:id="rId105"/>
    <p:sldId id="366" r:id="rId106"/>
    <p:sldId id="367" r:id="rId107"/>
    <p:sldId id="373" r:id="rId108"/>
    <p:sldId id="368" r:id="rId109"/>
    <p:sldId id="369" r:id="rId110"/>
    <p:sldId id="370" r:id="rId111"/>
    <p:sldId id="371" r:id="rId112"/>
    <p:sldId id="374" r:id="rId113"/>
    <p:sldId id="375" r:id="rId114"/>
    <p:sldId id="376" r:id="rId115"/>
    <p:sldId id="377" r:id="rId116"/>
    <p:sldId id="378" r:id="rId117"/>
    <p:sldId id="379" r:id="rId118"/>
    <p:sldId id="380" r:id="rId119"/>
    <p:sldId id="381" r:id="rId120"/>
    <p:sldId id="382" r:id="rId121"/>
    <p:sldId id="383" r:id="rId122"/>
    <p:sldId id="384" r:id="rId123"/>
    <p:sldId id="385" r:id="rId124"/>
    <p:sldId id="386" r:id="rId125"/>
    <p:sldId id="387" r:id="rId126"/>
    <p:sldId id="391" r:id="rId127"/>
    <p:sldId id="388" r:id="rId128"/>
    <p:sldId id="392" r:id="rId129"/>
    <p:sldId id="389" r:id="rId130"/>
    <p:sldId id="390" r:id="rId131"/>
    <p:sldId id="393" r:id="rId132"/>
    <p:sldId id="394" r:id="rId133"/>
    <p:sldId id="395" r:id="rId134"/>
    <p:sldId id="396" r:id="rId135"/>
    <p:sldId id="397" r:id="rId136"/>
    <p:sldId id="398" r:id="rId137"/>
    <p:sldId id="414" r:id="rId138"/>
    <p:sldId id="399" r:id="rId139"/>
    <p:sldId id="400" r:id="rId140"/>
    <p:sldId id="401" r:id="rId141"/>
    <p:sldId id="415" r:id="rId142"/>
    <p:sldId id="402" r:id="rId143"/>
    <p:sldId id="403" r:id="rId144"/>
    <p:sldId id="404" r:id="rId145"/>
    <p:sldId id="405" r:id="rId146"/>
    <p:sldId id="416" r:id="rId147"/>
    <p:sldId id="406" r:id="rId148"/>
    <p:sldId id="417" r:id="rId149"/>
    <p:sldId id="418" r:id="rId150"/>
    <p:sldId id="419" r:id="rId151"/>
    <p:sldId id="407" r:id="rId152"/>
    <p:sldId id="408" r:id="rId153"/>
    <p:sldId id="409" r:id="rId154"/>
    <p:sldId id="410" r:id="rId155"/>
    <p:sldId id="420" r:id="rId156"/>
    <p:sldId id="431" r:id="rId157"/>
    <p:sldId id="421" r:id="rId158"/>
    <p:sldId id="422" r:id="rId159"/>
    <p:sldId id="423" r:id="rId160"/>
    <p:sldId id="432" r:id="rId161"/>
    <p:sldId id="424" r:id="rId162"/>
    <p:sldId id="425" r:id="rId163"/>
    <p:sldId id="426" r:id="rId164"/>
    <p:sldId id="427" r:id="rId165"/>
    <p:sldId id="428" r:id="rId166"/>
    <p:sldId id="429" r:id="rId167"/>
    <p:sldId id="430" r:id="rId168"/>
    <p:sldId id="433" r:id="rId169"/>
    <p:sldId id="434" r:id="rId170"/>
    <p:sldId id="435" r:id="rId171"/>
    <p:sldId id="436" r:id="rId172"/>
    <p:sldId id="437" r:id="rId173"/>
    <p:sldId id="438" r:id="rId1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3" autoAdjust="0"/>
    <p:restoredTop sz="94660"/>
  </p:normalViewPr>
  <p:slideViewPr>
    <p:cSldViewPr>
      <p:cViewPr varScale="1">
        <p:scale>
          <a:sx n="75" d="100"/>
          <a:sy n="75" d="100"/>
        </p:scale>
        <p:origin x="-90" y="-8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notesMaster" Target="notesMasters/notesMaster1.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CB7DB4-F391-41F7-9D24-A5987225FA86}" type="datetimeFigureOut">
              <a:rPr lang="en-US" smtClean="0"/>
              <a:t>3/10/2016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59DC03-951B-4F69-862A-B06A388BAD62}" type="slidenum">
              <a:rPr lang="en-US" smtClean="0"/>
              <a:t>‹#›</a:t>
            </a:fld>
            <a:endParaRPr lang="en-US"/>
          </a:p>
        </p:txBody>
      </p:sp>
    </p:spTree>
    <p:extLst>
      <p:ext uri="{BB962C8B-B14F-4D97-AF65-F5344CB8AC3E}">
        <p14:creationId xmlns:p14="http://schemas.microsoft.com/office/powerpoint/2010/main" val="1292894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8CB404-2716-4AD7-9D89-699449F34E14}" type="slidenum">
              <a:rPr lang="en-US"/>
              <a:pPr/>
              <a:t>41</a:t>
            </a:fld>
            <a:endParaRPr lang="en-US"/>
          </a:p>
        </p:txBody>
      </p:sp>
      <p:sp>
        <p:nvSpPr>
          <p:cNvPr id="1814530" name="Rectangle 2"/>
          <p:cNvSpPr>
            <a:spLocks noGrp="1" noRot="1" noChangeAspect="1" noChangeArrowheads="1" noTextEdit="1"/>
          </p:cNvSpPr>
          <p:nvPr>
            <p:ph type="sldImg"/>
          </p:nvPr>
        </p:nvSpPr>
        <p:spPr>
          <a:ln/>
        </p:spPr>
      </p:sp>
      <p:sp>
        <p:nvSpPr>
          <p:cNvPr id="1814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8DBE5F-FE54-4505-B724-3F91DADA7232}" type="slidenum">
              <a:rPr lang="en-US"/>
              <a:pPr/>
              <a:t>67</a:t>
            </a:fld>
            <a:endParaRPr lang="en-US"/>
          </a:p>
        </p:txBody>
      </p:sp>
      <p:sp>
        <p:nvSpPr>
          <p:cNvPr id="1886210" name="Rectangle 2"/>
          <p:cNvSpPr>
            <a:spLocks noGrp="1" noRot="1" noChangeAspect="1" noChangeArrowheads="1" noTextEdit="1"/>
          </p:cNvSpPr>
          <p:nvPr>
            <p:ph type="sldImg"/>
          </p:nvPr>
        </p:nvSpPr>
        <p:spPr>
          <a:ln/>
        </p:spPr>
      </p:sp>
      <p:sp>
        <p:nvSpPr>
          <p:cNvPr id="1886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BC57A4-7B7F-485F-B60F-786318D989A2}" type="slidenum">
              <a:rPr lang="en-US"/>
              <a:pPr/>
              <a:t>81</a:t>
            </a:fld>
            <a:endParaRPr lang="en-US"/>
          </a:p>
        </p:txBody>
      </p:sp>
      <p:sp>
        <p:nvSpPr>
          <p:cNvPr id="1902594" name="Rectangle 2"/>
          <p:cNvSpPr>
            <a:spLocks noGrp="1" noRot="1" noChangeAspect="1" noChangeArrowheads="1" noTextEdit="1"/>
          </p:cNvSpPr>
          <p:nvPr>
            <p:ph type="sldImg"/>
          </p:nvPr>
        </p:nvSpPr>
        <p:spPr>
          <a:ln/>
        </p:spPr>
      </p:sp>
      <p:sp>
        <p:nvSpPr>
          <p:cNvPr id="1902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3D846-CE30-427D-BEDA-CF093E7F726D}" type="slidenum">
              <a:rPr lang="en-US"/>
              <a:pPr/>
              <a:t>82</a:t>
            </a:fld>
            <a:endParaRPr lang="en-US"/>
          </a:p>
        </p:txBody>
      </p:sp>
      <p:sp>
        <p:nvSpPr>
          <p:cNvPr id="1904642" name="Rectangle 2"/>
          <p:cNvSpPr>
            <a:spLocks noGrp="1" noRot="1" noChangeAspect="1" noChangeArrowheads="1" noTextEdit="1"/>
          </p:cNvSpPr>
          <p:nvPr>
            <p:ph type="sldImg"/>
          </p:nvPr>
        </p:nvSpPr>
        <p:spPr>
          <a:ln/>
        </p:spPr>
      </p:sp>
      <p:sp>
        <p:nvSpPr>
          <p:cNvPr id="1904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FC0DC9-B519-430B-903A-4D16B194522E}" type="slidenum">
              <a:rPr lang="en-US"/>
              <a:pPr/>
              <a:t>85</a:t>
            </a:fld>
            <a:endParaRPr lang="en-US"/>
          </a:p>
        </p:txBody>
      </p:sp>
      <p:sp>
        <p:nvSpPr>
          <p:cNvPr id="1914882" name="Rectangle 2"/>
          <p:cNvSpPr>
            <a:spLocks noGrp="1" noRot="1" noChangeAspect="1" noChangeArrowheads="1" noTextEdit="1"/>
          </p:cNvSpPr>
          <p:nvPr>
            <p:ph type="sldImg"/>
          </p:nvPr>
        </p:nvSpPr>
        <p:spPr>
          <a:ln/>
        </p:spPr>
      </p:sp>
      <p:sp>
        <p:nvSpPr>
          <p:cNvPr id="1914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AB9119-DE75-412F-B114-7406FA0EFE3D}" type="slidenum">
              <a:rPr lang="en-US"/>
              <a:pPr/>
              <a:t>86</a:t>
            </a:fld>
            <a:endParaRPr lang="en-US"/>
          </a:p>
        </p:txBody>
      </p:sp>
      <p:sp>
        <p:nvSpPr>
          <p:cNvPr id="1912834" name="Rectangle 2"/>
          <p:cNvSpPr>
            <a:spLocks noGrp="1" noRot="1" noChangeAspect="1" noChangeArrowheads="1" noTextEdit="1"/>
          </p:cNvSpPr>
          <p:nvPr>
            <p:ph type="sldImg"/>
          </p:nvPr>
        </p:nvSpPr>
        <p:spPr>
          <a:ln/>
        </p:spPr>
      </p:sp>
      <p:sp>
        <p:nvSpPr>
          <p:cNvPr id="1912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7743EA-D280-4558-ACAB-7A748924CA45}" type="slidenum">
              <a:rPr lang="en-US"/>
              <a:pPr/>
              <a:t>87</a:t>
            </a:fld>
            <a:endParaRPr lang="en-US"/>
          </a:p>
        </p:txBody>
      </p:sp>
      <p:sp>
        <p:nvSpPr>
          <p:cNvPr id="1910786" name="Rectangle 2"/>
          <p:cNvSpPr>
            <a:spLocks noGrp="1" noRot="1" noChangeAspect="1" noChangeArrowheads="1" noTextEdit="1"/>
          </p:cNvSpPr>
          <p:nvPr>
            <p:ph type="sldImg"/>
          </p:nvPr>
        </p:nvSpPr>
        <p:spPr>
          <a:ln/>
        </p:spPr>
      </p:sp>
      <p:sp>
        <p:nvSpPr>
          <p:cNvPr id="1910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458448-64A7-4659-900B-7CF53F7D45B2}" type="slidenum">
              <a:rPr lang="en-US"/>
              <a:pPr/>
              <a:t>88</a:t>
            </a:fld>
            <a:endParaRPr lang="en-US"/>
          </a:p>
        </p:txBody>
      </p:sp>
      <p:sp>
        <p:nvSpPr>
          <p:cNvPr id="1916930" name="Rectangle 2"/>
          <p:cNvSpPr>
            <a:spLocks noGrp="1" noRot="1" noChangeAspect="1" noChangeArrowheads="1" noTextEdit="1"/>
          </p:cNvSpPr>
          <p:nvPr>
            <p:ph type="sldImg"/>
          </p:nvPr>
        </p:nvSpPr>
        <p:spPr>
          <a:ln/>
        </p:spPr>
      </p:sp>
      <p:sp>
        <p:nvSpPr>
          <p:cNvPr id="1916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285F4F-020C-4003-89C5-E30AB64B4450}" type="slidenum">
              <a:rPr lang="en-US"/>
              <a:pPr/>
              <a:t>89</a:t>
            </a:fld>
            <a:endParaRPr lang="en-US"/>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8FF789-9C32-4459-B40D-0C6DD33CD213}" type="slidenum">
              <a:rPr lang="en-US"/>
              <a:pPr/>
              <a:t>90</a:t>
            </a:fld>
            <a:endParaRPr lang="en-US"/>
          </a:p>
        </p:txBody>
      </p:sp>
      <p:sp>
        <p:nvSpPr>
          <p:cNvPr id="1925122" name="Rectangle 2"/>
          <p:cNvSpPr>
            <a:spLocks noGrp="1" noRot="1" noChangeAspect="1" noChangeArrowheads="1" noTextEdit="1"/>
          </p:cNvSpPr>
          <p:nvPr>
            <p:ph type="sldImg"/>
          </p:nvPr>
        </p:nvSpPr>
        <p:spPr>
          <a:ln/>
        </p:spPr>
      </p:sp>
      <p:sp>
        <p:nvSpPr>
          <p:cNvPr id="192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8C2520-FC17-43FD-B356-1896AF24B31B}" type="slidenum">
              <a:rPr lang="en-US"/>
              <a:pPr/>
              <a:t>91</a:t>
            </a:fld>
            <a:endParaRPr lang="en-US"/>
          </a:p>
        </p:txBody>
      </p:sp>
      <p:sp>
        <p:nvSpPr>
          <p:cNvPr id="1923074" name="Rectangle 2"/>
          <p:cNvSpPr>
            <a:spLocks noGrp="1" noRot="1" noChangeAspect="1" noChangeArrowheads="1" noTextEdit="1"/>
          </p:cNvSpPr>
          <p:nvPr>
            <p:ph type="sldImg"/>
          </p:nvPr>
        </p:nvSpPr>
        <p:spPr>
          <a:ln/>
        </p:spPr>
      </p:sp>
      <p:sp>
        <p:nvSpPr>
          <p:cNvPr id="1923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161892-B291-4F4F-824F-9501193429BA}" type="slidenum">
              <a:rPr lang="en-US"/>
              <a:pPr/>
              <a:t>42</a:t>
            </a:fld>
            <a:endParaRPr lang="en-US"/>
          </a:p>
        </p:txBody>
      </p:sp>
      <p:sp>
        <p:nvSpPr>
          <p:cNvPr id="1818626" name="Rectangle 2"/>
          <p:cNvSpPr>
            <a:spLocks noGrp="1" noRot="1" noChangeAspect="1" noChangeArrowheads="1" noTextEdit="1"/>
          </p:cNvSpPr>
          <p:nvPr>
            <p:ph type="sldImg"/>
          </p:nvPr>
        </p:nvSpPr>
        <p:spPr>
          <a:ln/>
        </p:spPr>
      </p:sp>
      <p:sp>
        <p:nvSpPr>
          <p:cNvPr id="1818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424F0B-76F5-4501-A3A9-8A510D0B6D95}" type="slidenum">
              <a:rPr lang="en-US"/>
              <a:pPr/>
              <a:t>92</a:t>
            </a:fld>
            <a:endParaRPr lang="en-US"/>
          </a:p>
        </p:txBody>
      </p:sp>
      <p:sp>
        <p:nvSpPr>
          <p:cNvPr id="1927170" name="Rectangle 2"/>
          <p:cNvSpPr>
            <a:spLocks noGrp="1" noRot="1" noChangeAspect="1" noChangeArrowheads="1" noTextEdit="1"/>
          </p:cNvSpPr>
          <p:nvPr>
            <p:ph type="sldImg"/>
          </p:nvPr>
        </p:nvSpPr>
        <p:spPr>
          <a:ln/>
        </p:spPr>
      </p:sp>
      <p:sp>
        <p:nvSpPr>
          <p:cNvPr id="192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292BAC-CD50-49AD-9E99-7B36F32AF7DF}" type="slidenum">
              <a:rPr lang="en-US"/>
              <a:pPr/>
              <a:t>93</a:t>
            </a:fld>
            <a:endParaRPr lang="en-US"/>
          </a:p>
        </p:txBody>
      </p:sp>
      <p:sp>
        <p:nvSpPr>
          <p:cNvPr id="1929218" name="Rectangle 2"/>
          <p:cNvSpPr>
            <a:spLocks noGrp="1" noRot="1" noChangeAspect="1" noChangeArrowheads="1" noTextEdit="1"/>
          </p:cNvSpPr>
          <p:nvPr>
            <p:ph type="sldImg"/>
          </p:nvPr>
        </p:nvSpPr>
        <p:spPr>
          <a:ln/>
        </p:spPr>
      </p:sp>
      <p:sp>
        <p:nvSpPr>
          <p:cNvPr id="192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CE819F-3E0F-4DED-926A-5D259014FE29}" type="slidenum">
              <a:rPr lang="en-US"/>
              <a:pPr/>
              <a:t>94</a:t>
            </a:fld>
            <a:endParaRPr lang="en-US"/>
          </a:p>
        </p:txBody>
      </p:sp>
      <p:sp>
        <p:nvSpPr>
          <p:cNvPr id="1931266" name="Rectangle 2"/>
          <p:cNvSpPr>
            <a:spLocks noGrp="1" noRot="1" noChangeAspect="1" noChangeArrowheads="1" noTextEdit="1"/>
          </p:cNvSpPr>
          <p:nvPr>
            <p:ph type="sldImg"/>
          </p:nvPr>
        </p:nvSpPr>
        <p:spPr>
          <a:ln/>
        </p:spPr>
      </p:sp>
      <p:sp>
        <p:nvSpPr>
          <p:cNvPr id="193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D5EA9F-92BE-486E-9D64-D7E8B4BF5BBA}" type="slidenum">
              <a:rPr lang="en-US"/>
              <a:pPr/>
              <a:t>95</a:t>
            </a:fld>
            <a:endParaRPr lang="en-US"/>
          </a:p>
        </p:txBody>
      </p:sp>
      <p:sp>
        <p:nvSpPr>
          <p:cNvPr id="1933314" name="Rectangle 2"/>
          <p:cNvSpPr>
            <a:spLocks noGrp="1" noRot="1" noChangeAspect="1" noChangeArrowheads="1" noTextEdit="1"/>
          </p:cNvSpPr>
          <p:nvPr>
            <p:ph type="sldImg"/>
          </p:nvPr>
        </p:nvSpPr>
        <p:spPr>
          <a:ln/>
        </p:spPr>
      </p:sp>
      <p:sp>
        <p:nvSpPr>
          <p:cNvPr id="193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84DEC-0663-4058-A3E9-7FC6E0736563}" type="slidenum">
              <a:rPr lang="en-US"/>
              <a:pPr/>
              <a:t>107</a:t>
            </a:fld>
            <a:endParaRPr lang="en-US"/>
          </a:p>
        </p:txBody>
      </p:sp>
      <p:sp>
        <p:nvSpPr>
          <p:cNvPr id="4854786" name="Rectangle 2"/>
          <p:cNvSpPr>
            <a:spLocks noGrp="1" noRot="1" noChangeAspect="1" noChangeArrowheads="1" noTextEdit="1"/>
          </p:cNvSpPr>
          <p:nvPr>
            <p:ph type="sldImg"/>
          </p:nvPr>
        </p:nvSpPr>
        <p:spPr>
          <a:ln/>
        </p:spPr>
      </p:sp>
      <p:sp>
        <p:nvSpPr>
          <p:cNvPr id="4854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5891F5-8B10-4AA7-A45C-F2201089EBA2}" type="slidenum">
              <a:rPr lang="en-US"/>
              <a:pPr/>
              <a:t>128</a:t>
            </a:fld>
            <a:endParaRPr lang="en-US"/>
          </a:p>
        </p:txBody>
      </p:sp>
      <p:sp>
        <p:nvSpPr>
          <p:cNvPr id="4903938" name="Rectangle 2"/>
          <p:cNvSpPr>
            <a:spLocks noGrp="1" noRot="1" noChangeAspect="1" noChangeArrowheads="1" noTextEdit="1"/>
          </p:cNvSpPr>
          <p:nvPr>
            <p:ph type="sldImg"/>
          </p:nvPr>
        </p:nvSpPr>
        <p:spPr>
          <a:ln/>
        </p:spPr>
      </p:sp>
      <p:sp>
        <p:nvSpPr>
          <p:cNvPr id="4903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C99BD6-90A8-4F7D-BB45-9DF935C28584}" type="slidenum">
              <a:rPr lang="en-US"/>
              <a:pPr/>
              <a:t>141</a:t>
            </a:fld>
            <a:endParaRPr lang="en-US"/>
          </a:p>
        </p:txBody>
      </p:sp>
      <p:sp>
        <p:nvSpPr>
          <p:cNvPr id="4946946" name="Rectangle 2"/>
          <p:cNvSpPr>
            <a:spLocks noGrp="1" noRot="1" noChangeAspect="1" noChangeArrowheads="1" noTextEdit="1"/>
          </p:cNvSpPr>
          <p:nvPr>
            <p:ph type="sldImg"/>
          </p:nvPr>
        </p:nvSpPr>
        <p:spPr>
          <a:ln/>
        </p:spPr>
      </p:sp>
      <p:sp>
        <p:nvSpPr>
          <p:cNvPr id="4946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60A0EC-F6A1-4E56-ABB0-4AD4F2A81B37}" type="slidenum">
              <a:rPr lang="en-US"/>
              <a:pPr/>
              <a:t>146</a:t>
            </a:fld>
            <a:endParaRPr lang="en-US"/>
          </a:p>
        </p:txBody>
      </p:sp>
      <p:sp>
        <p:nvSpPr>
          <p:cNvPr id="4963330" name="Rectangle 2"/>
          <p:cNvSpPr>
            <a:spLocks noGrp="1" noRot="1" noChangeAspect="1" noChangeArrowheads="1" noTextEdit="1"/>
          </p:cNvSpPr>
          <p:nvPr>
            <p:ph type="sldImg"/>
          </p:nvPr>
        </p:nvSpPr>
        <p:spPr>
          <a:ln/>
        </p:spPr>
      </p:sp>
      <p:sp>
        <p:nvSpPr>
          <p:cNvPr id="496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FC68BB-2817-4425-9EE6-1CA7E016E1C4}" type="slidenum">
              <a:rPr lang="en-US"/>
              <a:pPr/>
              <a:t>148</a:t>
            </a:fld>
            <a:endParaRPr lang="en-US"/>
          </a:p>
        </p:txBody>
      </p:sp>
      <p:sp>
        <p:nvSpPr>
          <p:cNvPr id="4967426" name="Rectangle 2"/>
          <p:cNvSpPr>
            <a:spLocks noGrp="1" noRot="1" noChangeAspect="1" noChangeArrowheads="1" noTextEdit="1"/>
          </p:cNvSpPr>
          <p:nvPr>
            <p:ph type="sldImg"/>
          </p:nvPr>
        </p:nvSpPr>
        <p:spPr>
          <a:ln/>
        </p:spPr>
      </p:sp>
      <p:sp>
        <p:nvSpPr>
          <p:cNvPr id="4967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354320-B286-42C2-A413-BDDFEB882537}" type="slidenum">
              <a:rPr lang="en-US"/>
              <a:pPr/>
              <a:t>149</a:t>
            </a:fld>
            <a:endParaRPr lang="en-US"/>
          </a:p>
        </p:txBody>
      </p:sp>
      <p:sp>
        <p:nvSpPr>
          <p:cNvPr id="4969474" name="Rectangle 2"/>
          <p:cNvSpPr>
            <a:spLocks noGrp="1" noRot="1" noChangeAspect="1" noChangeArrowheads="1" noTextEdit="1"/>
          </p:cNvSpPr>
          <p:nvPr>
            <p:ph type="sldImg"/>
          </p:nvPr>
        </p:nvSpPr>
        <p:spPr>
          <a:ln/>
        </p:spPr>
      </p:sp>
      <p:sp>
        <p:nvSpPr>
          <p:cNvPr id="4969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AA7D22-C920-4CA4-AE3D-58084D5F49C9}" type="slidenum">
              <a:rPr lang="en-US"/>
              <a:pPr/>
              <a:t>43</a:t>
            </a:fld>
            <a:endParaRPr lang="en-US"/>
          </a:p>
        </p:txBody>
      </p:sp>
      <p:sp>
        <p:nvSpPr>
          <p:cNvPr id="1816578" name="Rectangle 2"/>
          <p:cNvSpPr>
            <a:spLocks noGrp="1" noRot="1" noChangeAspect="1" noChangeArrowheads="1" noTextEdit="1"/>
          </p:cNvSpPr>
          <p:nvPr>
            <p:ph type="sldImg"/>
          </p:nvPr>
        </p:nvSpPr>
        <p:spPr>
          <a:ln/>
        </p:spPr>
      </p:sp>
      <p:sp>
        <p:nvSpPr>
          <p:cNvPr id="1816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5D1BBC-FEE0-4A83-B2C5-1B78583AA812}" type="slidenum">
              <a:rPr lang="en-US"/>
              <a:pPr/>
              <a:t>150</a:t>
            </a:fld>
            <a:endParaRPr lang="en-US"/>
          </a:p>
        </p:txBody>
      </p:sp>
      <p:sp>
        <p:nvSpPr>
          <p:cNvPr id="4971522" name="Rectangle 2"/>
          <p:cNvSpPr>
            <a:spLocks noGrp="1" noRot="1" noChangeAspect="1" noChangeArrowheads="1" noTextEdit="1"/>
          </p:cNvSpPr>
          <p:nvPr>
            <p:ph type="sldImg"/>
          </p:nvPr>
        </p:nvSpPr>
        <p:spPr>
          <a:ln/>
        </p:spPr>
      </p:sp>
      <p:sp>
        <p:nvSpPr>
          <p:cNvPr id="4971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766BEA-066C-4692-835E-E7231349EA5E}" type="slidenum">
              <a:rPr lang="en-US"/>
              <a:pPr/>
              <a:t>156</a:t>
            </a:fld>
            <a:endParaRPr lang="en-US"/>
          </a:p>
        </p:txBody>
      </p:sp>
      <p:sp>
        <p:nvSpPr>
          <p:cNvPr id="4996098" name="Rectangle 2"/>
          <p:cNvSpPr>
            <a:spLocks noGrp="1" noRot="1" noChangeAspect="1" noChangeArrowheads="1" noTextEdit="1"/>
          </p:cNvSpPr>
          <p:nvPr>
            <p:ph type="sldImg"/>
          </p:nvPr>
        </p:nvSpPr>
        <p:spPr>
          <a:ln/>
        </p:spPr>
      </p:sp>
      <p:sp>
        <p:nvSpPr>
          <p:cNvPr id="4996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1D91C3-5FF4-4785-A8EC-878D63D36F67}" type="slidenum">
              <a:rPr lang="en-US"/>
              <a:pPr/>
              <a:t>54</a:t>
            </a:fld>
            <a:endParaRPr lang="en-US"/>
          </a:p>
        </p:txBody>
      </p:sp>
      <p:sp>
        <p:nvSpPr>
          <p:cNvPr id="1853442" name="Rectangle 2"/>
          <p:cNvSpPr>
            <a:spLocks noGrp="1" noRot="1" noChangeAspect="1" noChangeArrowheads="1" noTextEdit="1"/>
          </p:cNvSpPr>
          <p:nvPr>
            <p:ph type="sldImg"/>
          </p:nvPr>
        </p:nvSpPr>
        <p:spPr>
          <a:ln/>
        </p:spPr>
      </p:sp>
      <p:sp>
        <p:nvSpPr>
          <p:cNvPr id="1853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FC4E7-69C0-42B5-9AB9-F4BE3329A488}" type="slidenum">
              <a:rPr lang="en-US"/>
              <a:pPr/>
              <a:t>55</a:t>
            </a:fld>
            <a:endParaRPr lang="en-US"/>
          </a:p>
        </p:txBody>
      </p:sp>
      <p:sp>
        <p:nvSpPr>
          <p:cNvPr id="1857538" name="Rectangle 2"/>
          <p:cNvSpPr>
            <a:spLocks noGrp="1" noRot="1" noChangeAspect="1" noChangeArrowheads="1" noTextEdit="1"/>
          </p:cNvSpPr>
          <p:nvPr>
            <p:ph type="sldImg"/>
          </p:nvPr>
        </p:nvSpPr>
        <p:spPr>
          <a:ln/>
        </p:spPr>
      </p:sp>
      <p:sp>
        <p:nvSpPr>
          <p:cNvPr id="1857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E5B066-9E2E-4C88-AC45-89BC99BF5C30}" type="slidenum">
              <a:rPr lang="en-US"/>
              <a:pPr/>
              <a:t>56</a:t>
            </a:fld>
            <a:endParaRPr lang="en-US"/>
          </a:p>
        </p:txBody>
      </p:sp>
      <p:sp>
        <p:nvSpPr>
          <p:cNvPr id="1855490" name="Rectangle 2"/>
          <p:cNvSpPr>
            <a:spLocks noGrp="1" noRot="1" noChangeAspect="1" noChangeArrowheads="1" noTextEdit="1"/>
          </p:cNvSpPr>
          <p:nvPr>
            <p:ph type="sldImg"/>
          </p:nvPr>
        </p:nvSpPr>
        <p:spPr>
          <a:ln/>
        </p:spPr>
      </p:sp>
      <p:sp>
        <p:nvSpPr>
          <p:cNvPr id="1855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D1FDC-A5A1-4CA7-AD18-11A1098743A7}" type="slidenum">
              <a:rPr lang="en-US"/>
              <a:pPr/>
              <a:t>60</a:t>
            </a:fld>
            <a:endParaRPr lang="en-US"/>
          </a:p>
        </p:txBody>
      </p:sp>
      <p:sp>
        <p:nvSpPr>
          <p:cNvPr id="1867778" name="Rectangle 2"/>
          <p:cNvSpPr>
            <a:spLocks noGrp="1" noRot="1" noChangeAspect="1" noChangeArrowheads="1" noTextEdit="1"/>
          </p:cNvSpPr>
          <p:nvPr>
            <p:ph type="sldImg"/>
          </p:nvPr>
        </p:nvSpPr>
        <p:spPr>
          <a:ln/>
        </p:spPr>
      </p:sp>
      <p:sp>
        <p:nvSpPr>
          <p:cNvPr id="1867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8A6574-0FE7-49D4-A655-A782425B321E}" type="slidenum">
              <a:rPr lang="en-US"/>
              <a:pPr/>
              <a:t>65</a:t>
            </a:fld>
            <a:endParaRPr lang="en-US"/>
          </a:p>
        </p:txBody>
      </p:sp>
      <p:sp>
        <p:nvSpPr>
          <p:cNvPr id="1882114" name="Rectangle 2"/>
          <p:cNvSpPr>
            <a:spLocks noGrp="1" noRot="1" noChangeAspect="1" noChangeArrowheads="1" noTextEdit="1"/>
          </p:cNvSpPr>
          <p:nvPr>
            <p:ph type="sldImg"/>
          </p:nvPr>
        </p:nvSpPr>
        <p:spPr>
          <a:ln/>
        </p:spPr>
      </p:sp>
      <p:sp>
        <p:nvSpPr>
          <p:cNvPr id="1882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F04510-9970-46FF-8AE9-7120E9035415}" type="slidenum">
              <a:rPr lang="en-US"/>
              <a:pPr/>
              <a:t>66</a:t>
            </a:fld>
            <a:endParaRPr lang="en-US"/>
          </a:p>
        </p:txBody>
      </p:sp>
      <p:sp>
        <p:nvSpPr>
          <p:cNvPr id="1884162" name="Rectangle 2"/>
          <p:cNvSpPr>
            <a:spLocks noGrp="1" noRot="1" noChangeAspect="1" noChangeArrowheads="1" noTextEdit="1"/>
          </p:cNvSpPr>
          <p:nvPr>
            <p:ph type="sldImg"/>
          </p:nvPr>
        </p:nvSpPr>
        <p:spPr>
          <a:ln/>
        </p:spPr>
      </p:sp>
      <p:sp>
        <p:nvSpPr>
          <p:cNvPr id="18841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17E64E9-6445-4F21-A985-74D90487A54A}"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9150B-5D15-46AC-B029-C3E7B12F1680}"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7E64E9-6445-4F21-A985-74D90487A54A}"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9150B-5D15-46AC-B029-C3E7B12F168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7E64E9-6445-4F21-A985-74D90487A54A}"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9150B-5D15-46AC-B029-C3E7B12F168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187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7E64E9-6445-4F21-A985-74D90487A54A}"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9150B-5D15-46AC-B029-C3E7B12F168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7E64E9-6445-4F21-A985-74D90487A54A}"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9150B-5D15-46AC-B029-C3E7B12F168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7E64E9-6445-4F21-A985-74D90487A54A}"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9150B-5D15-46AC-B029-C3E7B12F168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7E64E9-6445-4F21-A985-74D90487A54A}" type="datetimeFigureOut">
              <a:rPr lang="en-US" smtClean="0"/>
              <a:t>3/10/2016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29150B-5D15-46AC-B029-C3E7B12F1680}"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7E64E9-6445-4F21-A985-74D90487A54A}" type="datetimeFigureOut">
              <a:rPr lang="en-US" smtClean="0"/>
              <a:t>3/10/2016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29150B-5D15-46AC-B029-C3E7B12F168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E64E9-6445-4F21-A985-74D90487A54A}" type="datetimeFigureOut">
              <a:rPr lang="en-US" smtClean="0"/>
              <a:t>3/10/2016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29150B-5D15-46AC-B029-C3E7B12F168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7E64E9-6445-4F21-A985-74D90487A54A}"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9150B-5D15-46AC-B029-C3E7B12F1680}"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7E64E9-6445-4F21-A985-74D90487A54A}"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9150B-5D15-46AC-B029-C3E7B12F168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17E64E9-6445-4F21-A985-74D90487A54A}" type="datetimeFigureOut">
              <a:rPr lang="en-US" smtClean="0"/>
              <a:t>3/10/2016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B29150B-5D15-46AC-B029-C3E7B12F168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5.gi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6.gi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03.png"/></Relationships>
</file>

<file path=ppt/slides/_rels/slide157.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3.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70.png"/></Relationships>
</file>

<file path=ppt/slides/_rels/slide9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70.png"/><Relationship Id="rId4" Type="http://schemas.openxmlformats.org/officeDocument/2006/relationships/image" Target="../media/image71.png"/></Relationships>
</file>

<file path=ppt/slides/_rels/slide9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4.wmf"/></Relationships>
</file>

<file path=ppt/slides/_rels/slide99.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Energy</a:t>
            </a:r>
            <a:endParaRPr lang="en-US" dirty="0"/>
          </a:p>
        </p:txBody>
      </p:sp>
      <p:sp>
        <p:nvSpPr>
          <p:cNvPr id="3" name="Subtitle 2"/>
          <p:cNvSpPr>
            <a:spLocks noGrp="1"/>
          </p:cNvSpPr>
          <p:nvPr>
            <p:ph type="subTitle" idx="1"/>
          </p:nvPr>
        </p:nvSpPr>
        <p:spPr/>
        <p:txBody>
          <a:bodyPr/>
          <a:lstStyle/>
          <a:p>
            <a:r>
              <a:rPr lang="en-US" dirty="0" smtClean="0"/>
              <a:t>What is it?</a:t>
            </a:r>
            <a:endParaRPr lang="en-US" dirty="0"/>
          </a:p>
        </p:txBody>
      </p:sp>
    </p:spTree>
    <p:extLst>
      <p:ext uri="{BB962C8B-B14F-4D97-AF65-F5344CB8AC3E}">
        <p14:creationId xmlns:p14="http://schemas.microsoft.com/office/powerpoint/2010/main" val="3032463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a:t>
            </a:r>
            <a:endParaRPr lang="en-US" dirty="0"/>
          </a:p>
        </p:txBody>
      </p:sp>
      <p:sp>
        <p:nvSpPr>
          <p:cNvPr id="3" name="Content Placeholder 2"/>
          <p:cNvSpPr>
            <a:spLocks noGrp="1"/>
          </p:cNvSpPr>
          <p:nvPr>
            <p:ph idx="1"/>
          </p:nvPr>
        </p:nvSpPr>
        <p:spPr>
          <a:xfrm>
            <a:off x="457200" y="1600200"/>
            <a:ext cx="5638800" cy="4876800"/>
          </a:xfrm>
        </p:spPr>
        <p:txBody>
          <a:bodyPr/>
          <a:lstStyle/>
          <a:p>
            <a:pPr marL="0" indent="0">
              <a:buNone/>
            </a:pPr>
            <a:r>
              <a:rPr lang="en-US" dirty="0" smtClean="0"/>
              <a:t>Temperature is the </a:t>
            </a:r>
            <a:r>
              <a:rPr lang="en-US" dirty="0"/>
              <a:t>degree or intensity of heat present in a substance or object, </a:t>
            </a:r>
            <a:r>
              <a:rPr lang="en-US" dirty="0" smtClean="0"/>
              <a:t>as </a:t>
            </a:r>
            <a:r>
              <a:rPr lang="en-US" dirty="0"/>
              <a:t>expressed according to a comparative scale and shown by a thermometer or perceived by touch.</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524000"/>
            <a:ext cx="2676525" cy="2667000"/>
          </a:xfrm>
          <a:prstGeom prst="rect">
            <a:avLst/>
          </a:prstGeom>
        </p:spPr>
      </p:pic>
    </p:spTree>
    <p:extLst>
      <p:ext uri="{BB962C8B-B14F-4D97-AF65-F5344CB8AC3E}">
        <p14:creationId xmlns:p14="http://schemas.microsoft.com/office/powerpoint/2010/main" val="194926079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The three methods of transfer for thermal energy is:</a:t>
            </a:r>
          </a:p>
          <a:p>
            <a:pPr marL="0" indent="0">
              <a:buNone/>
            </a:pPr>
            <a:endParaRPr lang="en-US" dirty="0"/>
          </a:p>
          <a:p>
            <a:pPr marL="0" indent="0">
              <a:buNone/>
            </a:pPr>
            <a:r>
              <a:rPr lang="en-US" i="1" dirty="0"/>
              <a:t>Conduction</a:t>
            </a:r>
            <a:r>
              <a:rPr lang="en-US" dirty="0"/>
              <a:t> occurs when thermal energy is </a:t>
            </a:r>
            <a:r>
              <a:rPr lang="en-US" dirty="0" smtClean="0"/>
              <a:t>transferred </a:t>
            </a:r>
            <a:r>
              <a:rPr lang="en-US" dirty="0"/>
              <a:t>through the interaction of solid particles. This process often occurs when cooking: the boiling of water in a metal pan causes the metal pan to warm as well. </a:t>
            </a:r>
            <a:endParaRPr lang="en-US" dirty="0" smtClean="0"/>
          </a:p>
          <a:p>
            <a:pPr marL="0" indent="0">
              <a:buNone/>
            </a:pPr>
            <a:r>
              <a:rPr lang="en-US" i="1" dirty="0" smtClean="0"/>
              <a:t>Convection</a:t>
            </a:r>
            <a:r>
              <a:rPr lang="en-US" dirty="0"/>
              <a:t> usually takes place in gases or liquids (whereas conduction most often takes place in solids) in which the transfer of thermal energy is based on differences in heat. Using the example of the boiling pot of </a:t>
            </a:r>
            <a:r>
              <a:rPr lang="en-US" dirty="0" smtClean="0"/>
              <a:t>water</a:t>
            </a:r>
            <a:r>
              <a:rPr lang="en-US" dirty="0"/>
              <a:t>, convection occurs as the bubbles rise to the surface and, in doing so, transfer heat from the bottom to the top. </a:t>
            </a:r>
            <a:endParaRPr lang="en-US" dirty="0" smtClean="0"/>
          </a:p>
          <a:p>
            <a:pPr marL="0" indent="0">
              <a:buNone/>
            </a:pPr>
            <a:r>
              <a:rPr lang="en-US" i="1" dirty="0" smtClean="0"/>
              <a:t>Radiation</a:t>
            </a:r>
            <a:r>
              <a:rPr lang="en-US" dirty="0"/>
              <a:t> is the transfer of thermal energy through space and is responsible for the sunlight that fuels the earth.</a:t>
            </a:r>
          </a:p>
        </p:txBody>
      </p:sp>
    </p:spTree>
    <p:extLst>
      <p:ext uri="{BB962C8B-B14F-4D97-AF65-F5344CB8AC3E}">
        <p14:creationId xmlns:p14="http://schemas.microsoft.com/office/powerpoint/2010/main" val="271134258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What happens when thermal energy is transferred?</a:t>
            </a:r>
          </a:p>
          <a:p>
            <a:pPr marL="0" indent="0">
              <a:buNone/>
            </a:pPr>
            <a:endParaRPr lang="en-US" dirty="0"/>
          </a:p>
          <a:p>
            <a:pPr marL="457200" indent="-457200">
              <a:buAutoNum type="arabicPeriod"/>
            </a:pPr>
            <a:r>
              <a:rPr lang="en-US" dirty="0" smtClean="0"/>
              <a:t>There is a temperature change (positive/negative).  A change in temperature “equilibrium”.</a:t>
            </a:r>
          </a:p>
          <a:p>
            <a:pPr marL="457200" indent="-457200">
              <a:buAutoNum type="arabicPeriod"/>
            </a:pPr>
            <a:r>
              <a:rPr lang="en-US" dirty="0" smtClean="0"/>
              <a:t>Phase change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1134258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change diagram</a:t>
            </a:r>
            <a:endParaRPr lang="en-US" dirty="0"/>
          </a:p>
        </p:txBody>
      </p:sp>
      <p:pic>
        <p:nvPicPr>
          <p:cNvPr id="5124" name="Picture 4" descr="http://www.mrzimmerman.org/New%20Folder/HW/phase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765300"/>
            <a:ext cx="8521452"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34258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0" indent="-457200">
              <a:buAutoNum type="arabicPeriod"/>
            </a:pPr>
            <a:r>
              <a:rPr lang="en-US" dirty="0" smtClean="0"/>
              <a:t>Temperature increase or decrease on the “slopes”.</a:t>
            </a:r>
          </a:p>
          <a:p>
            <a:pPr marL="457200" indent="-457200">
              <a:buAutoNum type="arabicPeriod"/>
            </a:pPr>
            <a:endParaRPr lang="en-US" dirty="0"/>
          </a:p>
          <a:p>
            <a:pPr marL="457200" indent="-457200">
              <a:buAutoNum type="arabicPeriod"/>
            </a:pPr>
            <a:r>
              <a:rPr lang="en-US" dirty="0" smtClean="0"/>
              <a:t>The temperature stays the same on the plateaus. Phase change</a:t>
            </a:r>
          </a:p>
          <a:p>
            <a:pPr marL="457200" indent="-457200">
              <a:buAutoNum type="arabicPeriod"/>
            </a:pPr>
            <a:endParaRPr lang="en-US" dirty="0"/>
          </a:p>
          <a:p>
            <a:pPr marL="457200" indent="-457200">
              <a:buAutoNum type="arabicPeriod"/>
            </a:pPr>
            <a:r>
              <a:rPr lang="en-US" dirty="0" smtClean="0"/>
              <a:t>Increase in heat from left to right (warmer)</a:t>
            </a:r>
          </a:p>
          <a:p>
            <a:pPr marL="0" indent="0">
              <a:buNone/>
            </a:pPr>
            <a:r>
              <a:rPr lang="en-US" dirty="0" smtClean="0"/>
              <a:t>     Decrease in heat from right to left (colder)</a:t>
            </a:r>
            <a:endParaRPr lang="en-US" dirty="0"/>
          </a:p>
        </p:txBody>
      </p:sp>
    </p:spTree>
    <p:extLst>
      <p:ext uri="{BB962C8B-B14F-4D97-AF65-F5344CB8AC3E}">
        <p14:creationId xmlns:p14="http://schemas.microsoft.com/office/powerpoint/2010/main" val="271134258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 of heat transfer</a:t>
            </a:r>
            <a:endParaRPr lang="en-US" dirty="0"/>
          </a:p>
        </p:txBody>
      </p:sp>
      <p:sp>
        <p:nvSpPr>
          <p:cNvPr id="3" name="Content Placeholder 2"/>
          <p:cNvSpPr>
            <a:spLocks noGrp="1"/>
          </p:cNvSpPr>
          <p:nvPr>
            <p:ph idx="1"/>
          </p:nvPr>
        </p:nvSpPr>
        <p:spPr/>
        <p:txBody>
          <a:bodyPr/>
          <a:lstStyle/>
          <a:p>
            <a:pPr marL="0" indent="0">
              <a:buNone/>
            </a:pPr>
            <a:r>
              <a:rPr lang="en-US" dirty="0" smtClean="0"/>
              <a:t>Temperature change:</a:t>
            </a:r>
          </a:p>
          <a:p>
            <a:pPr marL="0" indent="0">
              <a:buNone/>
            </a:pPr>
            <a:r>
              <a:rPr lang="en-US" dirty="0"/>
              <a:t>	</a:t>
            </a:r>
            <a:r>
              <a:rPr lang="en-US" dirty="0" smtClean="0"/>
              <a:t>Q = m </a:t>
            </a:r>
            <a:r>
              <a:rPr lang="en-US" dirty="0" err="1" smtClean="0"/>
              <a:t>C</a:t>
            </a:r>
            <a:r>
              <a:rPr lang="en-US" baseline="-25000" dirty="0" err="1" smtClean="0"/>
              <a:t>p</a:t>
            </a:r>
            <a:r>
              <a:rPr lang="en-US" dirty="0" smtClean="0"/>
              <a:t> </a:t>
            </a:r>
            <a:r>
              <a:rPr lang="en-US" dirty="0" smtClean="0">
                <a:latin typeface="Symbol" pitchFamily="18" charset="2"/>
              </a:rPr>
              <a:t>D</a:t>
            </a:r>
            <a:r>
              <a:rPr lang="en-US" dirty="0" smtClean="0"/>
              <a:t>T</a:t>
            </a:r>
          </a:p>
          <a:p>
            <a:pPr marL="0" indent="0">
              <a:buNone/>
            </a:pPr>
            <a:r>
              <a:rPr lang="en-US" dirty="0" smtClean="0"/>
              <a:t>heat transfer = </a:t>
            </a:r>
          </a:p>
          <a:p>
            <a:pPr marL="0" indent="0">
              <a:buNone/>
            </a:pPr>
            <a:r>
              <a:rPr lang="en-US" dirty="0"/>
              <a:t>	</a:t>
            </a:r>
            <a:r>
              <a:rPr lang="en-US" dirty="0" smtClean="0"/>
              <a:t>mass x (specific heat) x change in temperature</a:t>
            </a:r>
          </a:p>
          <a:p>
            <a:pPr marL="0" indent="0">
              <a:buNone/>
            </a:pPr>
            <a:endParaRPr lang="en-US" dirty="0"/>
          </a:p>
          <a:p>
            <a:pPr marL="0" indent="0">
              <a:buNone/>
            </a:pPr>
            <a:r>
              <a:rPr lang="en-US" dirty="0" smtClean="0"/>
              <a:t>Phase change: </a:t>
            </a:r>
          </a:p>
          <a:p>
            <a:pPr marL="0" indent="0">
              <a:buNone/>
            </a:pPr>
            <a:r>
              <a:rPr lang="en-US" dirty="0"/>
              <a:t>	</a:t>
            </a:r>
            <a:r>
              <a:rPr lang="en-US" dirty="0" smtClean="0"/>
              <a:t>Q = m L</a:t>
            </a:r>
          </a:p>
          <a:p>
            <a:pPr marL="0" indent="0">
              <a:buNone/>
            </a:pPr>
            <a:r>
              <a:rPr lang="en-US" dirty="0"/>
              <a:t>	</a:t>
            </a:r>
            <a:r>
              <a:rPr lang="en-US" dirty="0" smtClean="0"/>
              <a:t>	mass x Latent heat</a:t>
            </a:r>
            <a:endParaRPr lang="en-US" dirty="0"/>
          </a:p>
        </p:txBody>
      </p:sp>
    </p:spTree>
    <p:extLst>
      <p:ext uri="{BB962C8B-B14F-4D97-AF65-F5344CB8AC3E}">
        <p14:creationId xmlns:p14="http://schemas.microsoft.com/office/powerpoint/2010/main" val="271134258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 </a:t>
            </a:r>
            <a:endParaRPr lang="en-US" dirty="0"/>
          </a:p>
        </p:txBody>
      </p:sp>
      <p:sp>
        <p:nvSpPr>
          <p:cNvPr id="3" name="Content Placeholder 2"/>
          <p:cNvSpPr>
            <a:spLocks noGrp="1"/>
          </p:cNvSpPr>
          <p:nvPr>
            <p:ph idx="1"/>
          </p:nvPr>
        </p:nvSpPr>
        <p:spPr/>
        <p:txBody>
          <a:bodyPr/>
          <a:lstStyle/>
          <a:p>
            <a:pPr marL="0" indent="0">
              <a:buNone/>
            </a:pPr>
            <a:r>
              <a:rPr lang="en-US" b="1" dirty="0" smtClean="0">
                <a:solidFill>
                  <a:srgbClr val="262626"/>
                </a:solidFill>
                <a:ea typeface="Times New Roman" pitchFamily="18" charset="0"/>
                <a:cs typeface="Avenir-Heavy" charset="0"/>
              </a:rPr>
              <a:t>A </a:t>
            </a:r>
            <a:r>
              <a:rPr lang="en-US" b="1" dirty="0">
                <a:solidFill>
                  <a:srgbClr val="262626"/>
                </a:solidFill>
                <a:ea typeface="Times New Roman" pitchFamily="18" charset="0"/>
                <a:cs typeface="Avenir-Heavy" charset="0"/>
              </a:rPr>
              <a:t>disturbance that is transmitted progressively from one place to the next with no actual transport of matter is a </a:t>
            </a:r>
            <a:r>
              <a:rPr lang="en-US" b="1" dirty="0">
                <a:solidFill>
                  <a:srgbClr val="262626"/>
                </a:solidFill>
                <a:ea typeface="Times New Roman" pitchFamily="18" charset="0"/>
                <a:cs typeface="Avenir-Black"/>
              </a:rPr>
              <a:t>wave</a:t>
            </a:r>
            <a:endParaRPr lang="en-US" dirty="0"/>
          </a:p>
        </p:txBody>
      </p:sp>
      <p:pic>
        <p:nvPicPr>
          <p:cNvPr id="7170" name="Picture 2" descr="http://www.windows2universe.org/earth/Water/images/waves_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667000"/>
            <a:ext cx="3238500" cy="359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34258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mechanical waves</a:t>
            </a:r>
            <a:endParaRPr lang="en-US" dirty="0"/>
          </a:p>
        </p:txBody>
      </p:sp>
      <p:sp>
        <p:nvSpPr>
          <p:cNvPr id="3" name="Content Placeholder 2"/>
          <p:cNvSpPr>
            <a:spLocks noGrp="1"/>
          </p:cNvSpPr>
          <p:nvPr>
            <p:ph idx="1"/>
          </p:nvPr>
        </p:nvSpPr>
        <p:spPr>
          <a:xfrm>
            <a:off x="457200" y="1600200"/>
            <a:ext cx="4114800" cy="4876800"/>
          </a:xfrm>
        </p:spPr>
        <p:txBody>
          <a:bodyPr>
            <a:normAutofit/>
          </a:bodyPr>
          <a:lstStyle/>
          <a:p>
            <a:pPr marL="0" indent="0">
              <a:buNone/>
            </a:pPr>
            <a:r>
              <a:rPr lang="en-US" b="1" dirty="0"/>
              <a:t>Longitudinal Waves</a:t>
            </a:r>
          </a:p>
          <a:p>
            <a:pPr marL="0" indent="0">
              <a:buNone/>
            </a:pPr>
            <a:r>
              <a:rPr lang="en-US" dirty="0"/>
              <a:t> </a:t>
            </a:r>
            <a:r>
              <a:rPr lang="en-US" dirty="0" smtClean="0"/>
              <a:t> In </a:t>
            </a:r>
            <a:r>
              <a:rPr lang="en-US" dirty="0"/>
              <a:t>a longitudinal wave the particle displacement is parallel to the direction of wave propagation</a:t>
            </a:r>
            <a:r>
              <a:rPr lang="en-US" dirty="0" smtClean="0"/>
              <a:t>.</a:t>
            </a:r>
          </a:p>
          <a:p>
            <a:pPr marL="0" indent="0">
              <a:buNone/>
            </a:pPr>
            <a:endParaRPr lang="en-US" dirty="0"/>
          </a:p>
          <a:p>
            <a:pPr marL="0" indent="0">
              <a:buNone/>
            </a:pPr>
            <a:r>
              <a:rPr lang="en-US" b="1" dirty="0" smtClean="0"/>
              <a:t>Transverse </a:t>
            </a:r>
            <a:r>
              <a:rPr lang="en-US" b="1" dirty="0"/>
              <a:t>Waves</a:t>
            </a:r>
          </a:p>
          <a:p>
            <a:pPr marL="0" indent="0">
              <a:buNone/>
            </a:pPr>
            <a:r>
              <a:rPr lang="en-US" dirty="0"/>
              <a:t> </a:t>
            </a:r>
            <a:r>
              <a:rPr lang="en-US" dirty="0" smtClean="0"/>
              <a:t> In </a:t>
            </a:r>
            <a:r>
              <a:rPr lang="en-US" dirty="0"/>
              <a:t>a transverse wave the particle displacement is perpendicular to the direction of wave propagation</a:t>
            </a:r>
          </a:p>
        </p:txBody>
      </p:sp>
      <p:pic>
        <p:nvPicPr>
          <p:cNvPr id="8194" name="Picture 2" descr="http://spot.pcc.edu/~aodman/physics%20122/light-electro-pictures/longitudal%20compresion%20wav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1500" y="2362200"/>
            <a:ext cx="4539574"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34258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62" name="Rectangle 2"/>
          <p:cNvSpPr>
            <a:spLocks noGrp="1" noChangeArrowheads="1"/>
          </p:cNvSpPr>
          <p:nvPr>
            <p:ph type="body" sz="half" idx="1"/>
          </p:nvPr>
        </p:nvSpPr>
        <p:spPr bwMode="auto">
          <a:xfrm>
            <a:off x="228600" y="1196975"/>
            <a:ext cx="8686800" cy="51911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indent="0">
              <a:buFontTx/>
              <a:buNone/>
            </a:pPr>
            <a:r>
              <a:rPr lang="en-US" sz="2800" b="1">
                <a:solidFill>
                  <a:schemeClr val="hlink"/>
                </a:solidFill>
                <a:ea typeface="Times New Roman" pitchFamily="18" charset="0"/>
                <a:cs typeface="Minion-Regular" charset="0"/>
              </a:rPr>
              <a:t>The Parts of a Wave</a:t>
            </a:r>
          </a:p>
        </p:txBody>
      </p:sp>
      <p:sp>
        <p:nvSpPr>
          <p:cNvPr id="4853763" name="Rectangle 3"/>
          <p:cNvSpPr>
            <a:spLocks noChangeArrowheads="1"/>
          </p:cNvSpPr>
          <p:nvPr/>
        </p:nvSpPr>
        <p:spPr bwMode="auto">
          <a:xfrm>
            <a:off x="227013" y="1766888"/>
            <a:ext cx="868838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solidFill>
                  <a:srgbClr val="000000"/>
                </a:solidFill>
                <a:ea typeface="Times New Roman" pitchFamily="18" charset="0"/>
                <a:cs typeface="Minion-Regular" charset="0"/>
              </a:rPr>
              <a:t>A weight attached to a spring undergoes simple harmonic motion. </a:t>
            </a:r>
          </a:p>
          <a:p>
            <a:r>
              <a:rPr lang="en-US" sz="2000" dirty="0">
                <a:solidFill>
                  <a:srgbClr val="000000"/>
                </a:solidFill>
                <a:ea typeface="Times New Roman" pitchFamily="18" charset="0"/>
                <a:cs typeface="Minion-Regular" charset="0"/>
              </a:rPr>
              <a:t>A marking pen attached to the bob traces a sine curve on a sheet of paper that is moving horizontally at constant speed.</a:t>
            </a:r>
          </a:p>
          <a:p>
            <a:r>
              <a:rPr lang="en-US" sz="2000" dirty="0">
                <a:solidFill>
                  <a:srgbClr val="000000"/>
                </a:solidFill>
                <a:ea typeface="Times New Roman" pitchFamily="18" charset="0"/>
                <a:cs typeface="Minion-Regular" charset="0"/>
              </a:rPr>
              <a:t>A sine curve is a pictorial representation of a wave.</a:t>
            </a:r>
          </a:p>
        </p:txBody>
      </p:sp>
      <p:sp>
        <p:nvSpPr>
          <p:cNvPr id="4853765" name="Rectangle 5"/>
          <p:cNvSpPr>
            <a:spLocks noChangeArrowheads="1"/>
          </p:cNvSpPr>
          <p:nvPr/>
        </p:nvSpPr>
        <p:spPr bwMode="auto">
          <a:xfrm>
            <a:off x="230188" y="623888"/>
            <a:ext cx="86852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2800" b="1" dirty="0" smtClean="0">
                <a:solidFill>
                  <a:srgbClr val="E63219"/>
                </a:solidFill>
              </a:rPr>
              <a:t>Wave </a:t>
            </a:r>
            <a:r>
              <a:rPr lang="en-US" sz="2800" b="1" dirty="0">
                <a:solidFill>
                  <a:srgbClr val="E63219"/>
                </a:solidFill>
              </a:rPr>
              <a:t>Description</a:t>
            </a:r>
          </a:p>
        </p:txBody>
      </p:sp>
      <p:pic>
        <p:nvPicPr>
          <p:cNvPr id="4853766" name="Picture 6" descr="CPPE-Ch25-2_p492-Wa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733800"/>
            <a:ext cx="7313613" cy="223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48716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solidFill>
                  <a:srgbClr val="000000"/>
                </a:solidFill>
              </a:rPr>
              <a:t>A </a:t>
            </a:r>
            <a:endParaRPr lang="en-US" dirty="0">
              <a:solidFill>
                <a:srgbClr val="000000"/>
              </a:solidFill>
            </a:endParaRPr>
          </a:p>
          <a:p>
            <a:pPr marL="0" indent="0">
              <a:buNone/>
            </a:pPr>
            <a:endParaRPr lang="en-US" dirty="0"/>
          </a:p>
        </p:txBody>
      </p:sp>
      <p:pic>
        <p:nvPicPr>
          <p:cNvPr id="9218" name="Picture 2" descr="http://sammyholmes.wikispaces.com/file/view/sammy's_2science_pic.jpg/72460957/611x288/sammy's_2science_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2057400"/>
            <a:ext cx="5257800" cy="2478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34258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5257800" cy="4876800"/>
          </a:xfrm>
        </p:spPr>
        <p:txBody>
          <a:bodyPr/>
          <a:lstStyle/>
          <a:p>
            <a:pPr marL="0" indent="0">
              <a:buNone/>
            </a:pPr>
            <a:r>
              <a:rPr lang="en-US" dirty="0">
                <a:solidFill>
                  <a:srgbClr val="000000"/>
                </a:solidFill>
              </a:rPr>
              <a:t>The </a:t>
            </a:r>
            <a:r>
              <a:rPr lang="en-US" b="1" dirty="0">
                <a:solidFill>
                  <a:srgbClr val="000000"/>
                </a:solidFill>
              </a:rPr>
              <a:t>wavelength </a:t>
            </a:r>
            <a:r>
              <a:rPr lang="en-US" dirty="0">
                <a:solidFill>
                  <a:srgbClr val="000000"/>
                </a:solidFill>
              </a:rPr>
              <a:t>of a wave is the distance from the top of one crest to the top of the next one. </a:t>
            </a:r>
          </a:p>
          <a:p>
            <a:pPr marL="0" indent="0">
              <a:buNone/>
            </a:pPr>
            <a:endParaRPr lang="en-US" dirty="0" smtClean="0">
              <a:solidFill>
                <a:srgbClr val="000000"/>
              </a:solidFill>
            </a:endParaRPr>
          </a:p>
          <a:p>
            <a:pPr marL="0" indent="0">
              <a:buNone/>
            </a:pPr>
            <a:r>
              <a:rPr lang="en-US" dirty="0" smtClean="0">
                <a:solidFill>
                  <a:srgbClr val="000000"/>
                </a:solidFill>
              </a:rPr>
              <a:t>Equivalently</a:t>
            </a:r>
            <a:r>
              <a:rPr lang="en-US" dirty="0">
                <a:solidFill>
                  <a:srgbClr val="000000"/>
                </a:solidFill>
              </a:rPr>
              <a:t>, the wavelength is the distance between successive identical parts of the wave. </a:t>
            </a:r>
          </a:p>
          <a:p>
            <a:pPr marL="0" indent="0">
              <a:buNone/>
            </a:pPr>
            <a:endParaRPr lang="en-US" dirty="0" smtClean="0">
              <a:solidFill>
                <a:srgbClr val="000000"/>
              </a:solidFill>
            </a:endParaRPr>
          </a:p>
          <a:p>
            <a:pPr marL="0" indent="0">
              <a:buNone/>
            </a:pPr>
            <a:r>
              <a:rPr lang="en-US" dirty="0" smtClean="0">
                <a:solidFill>
                  <a:srgbClr val="000000"/>
                </a:solidFill>
              </a:rPr>
              <a:t>The </a:t>
            </a:r>
            <a:r>
              <a:rPr lang="en-US" dirty="0">
                <a:solidFill>
                  <a:srgbClr val="000000"/>
                </a:solidFill>
              </a:rPr>
              <a:t>wavelengths of waves at the beach are measured in meters, the ripples in a pond in centimeters, of light in billionths of a meter.</a:t>
            </a:r>
          </a:p>
          <a:p>
            <a:pPr marL="0" indent="0">
              <a:buNone/>
            </a:pPr>
            <a:endParaRPr lang="en-US" dirty="0"/>
          </a:p>
        </p:txBody>
      </p:sp>
      <p:pic>
        <p:nvPicPr>
          <p:cNvPr id="18434" name="Picture 2" descr="http://3.bp.blogspot.com/-dvalMka-kuk/UlvFbXCvtpI/AAAAAAAAGhw/cuKomQluj2c/s1600/vsco+wav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600200"/>
            <a:ext cx="3431144"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342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Energy</a:t>
            </a:r>
            <a:endParaRPr lang="en-US" dirty="0"/>
          </a:p>
        </p:txBody>
      </p:sp>
      <p:sp>
        <p:nvSpPr>
          <p:cNvPr id="3" name="Content Placeholder 2"/>
          <p:cNvSpPr>
            <a:spLocks noGrp="1"/>
          </p:cNvSpPr>
          <p:nvPr>
            <p:ph idx="1"/>
          </p:nvPr>
        </p:nvSpPr>
        <p:spPr/>
        <p:txBody>
          <a:bodyPr/>
          <a:lstStyle/>
          <a:p>
            <a:pPr marL="0" indent="0">
              <a:buNone/>
            </a:pPr>
            <a:r>
              <a:rPr lang="en-US" i="1" dirty="0"/>
              <a:t>Heat energy</a:t>
            </a:r>
            <a:r>
              <a:rPr lang="en-US" dirty="0"/>
              <a:t> (or just </a:t>
            </a:r>
            <a:r>
              <a:rPr lang="en-US" i="1" dirty="0"/>
              <a:t>heat</a:t>
            </a:r>
            <a:r>
              <a:rPr lang="en-US" dirty="0"/>
              <a:t>) is a form of energy which transfers among particles in a substance (or system) by means of kinetic energy of those </a:t>
            </a:r>
            <a:r>
              <a:rPr lang="en-US" dirty="0" smtClean="0"/>
              <a:t>particles. </a:t>
            </a:r>
            <a:r>
              <a:rPr lang="en-US" dirty="0"/>
              <a:t>In other words, under kinetic theory, the heat is </a:t>
            </a:r>
            <a:r>
              <a:rPr lang="en-US" dirty="0" smtClean="0"/>
              <a:t>transferred </a:t>
            </a:r>
            <a:r>
              <a:rPr lang="en-US" dirty="0"/>
              <a:t>by particles bouncing into each other.</a:t>
            </a:r>
          </a:p>
        </p:txBody>
      </p:sp>
    </p:spTree>
    <p:extLst>
      <p:ext uri="{BB962C8B-B14F-4D97-AF65-F5344CB8AC3E}">
        <p14:creationId xmlns:p14="http://schemas.microsoft.com/office/powerpoint/2010/main" val="391384898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solidFill>
                  <a:srgbClr val="000000"/>
                </a:solidFill>
                <a:ea typeface="Times New Roman" pitchFamily="18" charset="0"/>
                <a:cs typeface="Minion-Regular" charset="0"/>
              </a:rPr>
              <a:t>The number of vibrations an object makes in a unit of time is an object’s </a:t>
            </a:r>
            <a:r>
              <a:rPr lang="en-US" b="1" dirty="0">
                <a:solidFill>
                  <a:srgbClr val="000000"/>
                </a:solidFill>
                <a:ea typeface="Times New Roman" pitchFamily="18" charset="0"/>
                <a:cs typeface="Minion-Regular" charset="0"/>
              </a:rPr>
              <a:t>frequency. </a:t>
            </a:r>
            <a:endParaRPr lang="en-US" dirty="0">
              <a:solidFill>
                <a:srgbClr val="000000"/>
              </a:solidFill>
              <a:ea typeface="Times New Roman" pitchFamily="18" charset="0"/>
              <a:cs typeface="Minion-Regular" charset="0"/>
            </a:endParaRPr>
          </a:p>
          <a:p>
            <a:pPr marL="0" indent="0">
              <a:buNone/>
            </a:pPr>
            <a:endParaRPr lang="en-US" dirty="0" smtClean="0">
              <a:solidFill>
                <a:srgbClr val="000000"/>
              </a:solidFill>
              <a:ea typeface="Times New Roman" pitchFamily="18" charset="0"/>
              <a:cs typeface="Minion-Regular" charset="0"/>
            </a:endParaRPr>
          </a:p>
          <a:p>
            <a:pPr marL="0" indent="0">
              <a:buNone/>
            </a:pPr>
            <a:r>
              <a:rPr lang="en-US" dirty="0" smtClean="0">
                <a:solidFill>
                  <a:srgbClr val="000000"/>
                </a:solidFill>
                <a:ea typeface="Times New Roman" pitchFamily="18" charset="0"/>
                <a:cs typeface="Minion-Regular" charset="0"/>
              </a:rPr>
              <a:t>The </a:t>
            </a:r>
            <a:r>
              <a:rPr lang="en-US" dirty="0">
                <a:solidFill>
                  <a:srgbClr val="000000"/>
                </a:solidFill>
                <a:ea typeface="Times New Roman" pitchFamily="18" charset="0"/>
                <a:cs typeface="Minion-Regular" charset="0"/>
              </a:rPr>
              <a:t>frequency specifies the number of back-and-forth vibrations in a given time (usually one second). </a:t>
            </a:r>
          </a:p>
          <a:p>
            <a:pPr marL="0" indent="0">
              <a:buNone/>
            </a:pPr>
            <a:endParaRPr lang="en-US" dirty="0"/>
          </a:p>
        </p:txBody>
      </p:sp>
      <p:pic>
        <p:nvPicPr>
          <p:cNvPr id="12290" name="Picture 2" descr="http://images.tutorvista.com/cms/images/83/frequency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733800"/>
            <a:ext cx="4191000" cy="277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34258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solidFill>
                  <a:srgbClr val="000000"/>
                </a:solidFill>
              </a:rPr>
              <a:t>A </a:t>
            </a:r>
            <a:r>
              <a:rPr lang="en-US" dirty="0">
                <a:solidFill>
                  <a:srgbClr val="000000"/>
                </a:solidFill>
              </a:rPr>
              <a:t>complete back-and-forth vibration is one </a:t>
            </a:r>
            <a:r>
              <a:rPr lang="en-US" b="1" dirty="0">
                <a:solidFill>
                  <a:srgbClr val="000000"/>
                </a:solidFill>
              </a:rPr>
              <a:t>cycle</a:t>
            </a:r>
            <a:r>
              <a:rPr lang="en-US" dirty="0">
                <a:solidFill>
                  <a:srgbClr val="000000"/>
                </a:solidFill>
              </a:rPr>
              <a:t>. </a:t>
            </a:r>
          </a:p>
          <a:p>
            <a:pPr marL="0" indent="0">
              <a:buNone/>
            </a:pPr>
            <a:endParaRPr lang="en-US" dirty="0" smtClean="0">
              <a:solidFill>
                <a:srgbClr val="000000"/>
              </a:solidFill>
            </a:endParaRPr>
          </a:p>
          <a:p>
            <a:pPr marL="0" indent="0">
              <a:buNone/>
            </a:pPr>
            <a:r>
              <a:rPr lang="en-US" dirty="0" smtClean="0">
                <a:solidFill>
                  <a:srgbClr val="000000"/>
                </a:solidFill>
              </a:rPr>
              <a:t>If </a:t>
            </a:r>
            <a:r>
              <a:rPr lang="en-US" dirty="0">
                <a:solidFill>
                  <a:srgbClr val="000000"/>
                </a:solidFill>
              </a:rPr>
              <a:t>a vibration occurs in one second, the frequency is one cycle per second; if two vibrations occur in one second, the frequency is two cycles per second. </a:t>
            </a:r>
          </a:p>
          <a:p>
            <a:pPr marL="0" indent="0">
              <a:buNone/>
            </a:pPr>
            <a:endParaRPr lang="en-US" dirty="0" smtClean="0">
              <a:solidFill>
                <a:srgbClr val="000000"/>
              </a:solidFill>
            </a:endParaRPr>
          </a:p>
          <a:p>
            <a:pPr marL="0" indent="0">
              <a:buNone/>
            </a:pPr>
            <a:r>
              <a:rPr lang="en-US" dirty="0" smtClean="0">
                <a:solidFill>
                  <a:srgbClr val="000000"/>
                </a:solidFill>
              </a:rPr>
              <a:t>The </a:t>
            </a:r>
            <a:r>
              <a:rPr lang="en-US" dirty="0">
                <a:solidFill>
                  <a:srgbClr val="000000"/>
                </a:solidFill>
              </a:rPr>
              <a:t>frequency of the vibrating source and the frequency of the wave it produces are the same.</a:t>
            </a:r>
          </a:p>
          <a:p>
            <a:pPr marL="0" indent="0">
              <a:buNone/>
            </a:pPr>
            <a:endParaRPr lang="en-US" dirty="0"/>
          </a:p>
        </p:txBody>
      </p:sp>
    </p:spTree>
    <p:extLst>
      <p:ext uri="{BB962C8B-B14F-4D97-AF65-F5344CB8AC3E}">
        <p14:creationId xmlns:p14="http://schemas.microsoft.com/office/powerpoint/2010/main" val="271134258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solidFill>
                  <a:srgbClr val="000000"/>
                </a:solidFill>
              </a:rPr>
              <a:t>The unit of frequency is called the </a:t>
            </a:r>
            <a:r>
              <a:rPr lang="en-US" b="1" dirty="0">
                <a:solidFill>
                  <a:srgbClr val="000000"/>
                </a:solidFill>
              </a:rPr>
              <a:t>hertz </a:t>
            </a:r>
            <a:r>
              <a:rPr lang="en-US" dirty="0">
                <a:solidFill>
                  <a:srgbClr val="000000"/>
                </a:solidFill>
              </a:rPr>
              <a:t>(Hz). </a:t>
            </a:r>
          </a:p>
          <a:p>
            <a:pPr marL="0" indent="0">
              <a:buNone/>
            </a:pPr>
            <a:endParaRPr lang="en-US" dirty="0" smtClean="0">
              <a:solidFill>
                <a:srgbClr val="000000"/>
              </a:solidFill>
            </a:endParaRPr>
          </a:p>
          <a:p>
            <a:pPr marL="0" indent="0">
              <a:buNone/>
            </a:pPr>
            <a:r>
              <a:rPr lang="en-US" dirty="0" smtClean="0">
                <a:solidFill>
                  <a:srgbClr val="000000"/>
                </a:solidFill>
              </a:rPr>
              <a:t>A </a:t>
            </a:r>
            <a:r>
              <a:rPr lang="en-US" dirty="0">
                <a:solidFill>
                  <a:srgbClr val="000000"/>
                </a:solidFill>
              </a:rPr>
              <a:t>frequency of one cycle per second is 1 hertz, two cycles per second is 2 hertz, and so on. Higher frequencies are measured in</a:t>
            </a:r>
          </a:p>
          <a:p>
            <a:pPr marL="746125" lvl="1" indent="-285750">
              <a:buFontTx/>
              <a:buChar char="•"/>
            </a:pPr>
            <a:r>
              <a:rPr lang="en-US" dirty="0">
                <a:solidFill>
                  <a:srgbClr val="000000"/>
                </a:solidFill>
              </a:rPr>
              <a:t>kilohertz (kHz—thousands of hertz)</a:t>
            </a:r>
          </a:p>
          <a:p>
            <a:pPr marL="746125" lvl="1" indent="-285750">
              <a:buFontTx/>
              <a:buChar char="•"/>
            </a:pPr>
            <a:r>
              <a:rPr lang="en-US" dirty="0">
                <a:solidFill>
                  <a:srgbClr val="000000"/>
                </a:solidFill>
              </a:rPr>
              <a:t>megahertz (MHz—millions of hertz) </a:t>
            </a:r>
          </a:p>
          <a:p>
            <a:pPr marL="746125" lvl="1" indent="-285750">
              <a:buFontTx/>
              <a:buChar char="•"/>
            </a:pPr>
            <a:r>
              <a:rPr lang="en-US" dirty="0">
                <a:solidFill>
                  <a:srgbClr val="000000"/>
                </a:solidFill>
              </a:rPr>
              <a:t>gigahertz (GHz—billions of hertz) </a:t>
            </a:r>
          </a:p>
          <a:p>
            <a:pPr marL="0" indent="0">
              <a:buNone/>
            </a:pPr>
            <a:endParaRPr lang="en-US" dirty="0"/>
          </a:p>
        </p:txBody>
      </p:sp>
    </p:spTree>
    <p:extLst>
      <p:ext uri="{BB962C8B-B14F-4D97-AF65-F5344CB8AC3E}">
        <p14:creationId xmlns:p14="http://schemas.microsoft.com/office/powerpoint/2010/main" val="87102684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and Period</a:t>
            </a:r>
            <a:endParaRPr lang="en-US" dirty="0"/>
          </a:p>
        </p:txBody>
      </p:sp>
      <p:sp>
        <p:nvSpPr>
          <p:cNvPr id="3" name="Content Placeholder 2"/>
          <p:cNvSpPr>
            <a:spLocks noGrp="1"/>
          </p:cNvSpPr>
          <p:nvPr>
            <p:ph idx="1"/>
          </p:nvPr>
        </p:nvSpPr>
        <p:spPr/>
        <p:txBody>
          <a:bodyPr/>
          <a:lstStyle/>
          <a:p>
            <a:pPr marL="0" indent="0">
              <a:buNone/>
            </a:pPr>
            <a:r>
              <a:rPr lang="en-US" dirty="0">
                <a:solidFill>
                  <a:srgbClr val="000000"/>
                </a:solidFill>
              </a:rPr>
              <a:t>If the frequency of a vibrating object is known, its period can be calculated, and vice versa.</a:t>
            </a:r>
            <a:endParaRPr lang="en-US" dirty="0"/>
          </a:p>
        </p:txBody>
      </p:sp>
      <p:pic>
        <p:nvPicPr>
          <p:cNvPr id="4" name="Picture 4" descr="CPPE-Ch25-2_p493-Eq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819400"/>
            <a:ext cx="7313613"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02684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transfer by a wave</a:t>
            </a:r>
            <a:endParaRPr lang="en-US" dirty="0"/>
          </a:p>
        </p:txBody>
      </p:sp>
      <p:sp>
        <p:nvSpPr>
          <p:cNvPr id="3" name="Content Placeholder 2"/>
          <p:cNvSpPr>
            <a:spLocks noGrp="1"/>
          </p:cNvSpPr>
          <p:nvPr>
            <p:ph idx="1"/>
          </p:nvPr>
        </p:nvSpPr>
        <p:spPr/>
        <p:txBody>
          <a:bodyPr/>
          <a:lstStyle/>
          <a:p>
            <a:pPr marL="0" indent="0">
              <a:buNone/>
            </a:pPr>
            <a:r>
              <a:rPr lang="en-US" b="1" dirty="0">
                <a:solidFill>
                  <a:srgbClr val="000000"/>
                </a:solidFill>
                <a:ea typeface="Times New Roman" pitchFamily="18" charset="0"/>
                <a:cs typeface="Minion-Bold" charset="0"/>
              </a:rPr>
              <a:t>The energy transferred by a wave from a vibrating source to a receiver is carried by a disturbance in a medium. </a:t>
            </a:r>
          </a:p>
          <a:p>
            <a:pPr marL="0" indent="0">
              <a:buNone/>
            </a:pPr>
            <a:endParaRPr lang="en-US" dirty="0"/>
          </a:p>
        </p:txBody>
      </p:sp>
    </p:spTree>
    <p:extLst>
      <p:ext uri="{BB962C8B-B14F-4D97-AF65-F5344CB8AC3E}">
        <p14:creationId xmlns:p14="http://schemas.microsoft.com/office/powerpoint/2010/main" val="87102684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solidFill>
                  <a:srgbClr val="000000"/>
                </a:solidFill>
              </a:rPr>
              <a:t>Most information gets to us in some form of wave</a:t>
            </a:r>
            <a:r>
              <a:rPr lang="en-US" dirty="0" smtClean="0">
                <a:solidFill>
                  <a:srgbClr val="000000"/>
                </a:solidFill>
              </a:rPr>
              <a:t>.</a:t>
            </a:r>
          </a:p>
          <a:p>
            <a:pPr marL="0" indent="0">
              <a:buNone/>
            </a:pPr>
            <a:endParaRPr lang="en-US" dirty="0">
              <a:solidFill>
                <a:srgbClr val="000000"/>
              </a:solidFill>
            </a:endParaRPr>
          </a:p>
          <a:p>
            <a:pPr marL="746125" lvl="1" indent="-285750">
              <a:buFontTx/>
              <a:buChar char="•"/>
            </a:pPr>
            <a:r>
              <a:rPr lang="en-US" dirty="0">
                <a:solidFill>
                  <a:srgbClr val="000000"/>
                </a:solidFill>
              </a:rPr>
              <a:t>Sound is energy that travels to our ears in the form of a wave. </a:t>
            </a:r>
            <a:endParaRPr lang="en-US" dirty="0" smtClean="0">
              <a:solidFill>
                <a:srgbClr val="000000"/>
              </a:solidFill>
            </a:endParaRPr>
          </a:p>
          <a:p>
            <a:pPr marL="460375" lvl="1" indent="0">
              <a:buNone/>
            </a:pPr>
            <a:endParaRPr lang="en-US" dirty="0">
              <a:solidFill>
                <a:srgbClr val="000000"/>
              </a:solidFill>
            </a:endParaRPr>
          </a:p>
          <a:p>
            <a:pPr marL="746125" lvl="1" indent="-285750">
              <a:buFontTx/>
              <a:buChar char="•"/>
            </a:pPr>
            <a:r>
              <a:rPr lang="en-US" dirty="0">
                <a:solidFill>
                  <a:srgbClr val="000000"/>
                </a:solidFill>
              </a:rPr>
              <a:t>Light is energy that comes to our eyes in the form of a different kind of wave (an electromagnetic wave). </a:t>
            </a:r>
            <a:endParaRPr lang="en-US" dirty="0" smtClean="0">
              <a:solidFill>
                <a:srgbClr val="000000"/>
              </a:solidFill>
            </a:endParaRPr>
          </a:p>
          <a:p>
            <a:pPr marL="460375" lvl="1" indent="0">
              <a:buNone/>
            </a:pPr>
            <a:endParaRPr lang="en-US" dirty="0">
              <a:solidFill>
                <a:srgbClr val="000000"/>
              </a:solidFill>
            </a:endParaRPr>
          </a:p>
          <a:p>
            <a:pPr marL="746125" lvl="1" indent="-285750">
              <a:buFontTx/>
              <a:buChar char="•"/>
            </a:pPr>
            <a:r>
              <a:rPr lang="en-US" dirty="0">
                <a:solidFill>
                  <a:srgbClr val="000000"/>
                </a:solidFill>
              </a:rPr>
              <a:t>The signals that reach our radio and television sets also travel in the form of electromagnetic waves.</a:t>
            </a:r>
          </a:p>
          <a:p>
            <a:pPr marL="0" indent="0">
              <a:buNone/>
            </a:pPr>
            <a:endParaRPr lang="en-US" dirty="0"/>
          </a:p>
        </p:txBody>
      </p:sp>
    </p:spTree>
    <p:extLst>
      <p:ext uri="{BB962C8B-B14F-4D97-AF65-F5344CB8AC3E}">
        <p14:creationId xmlns:p14="http://schemas.microsoft.com/office/powerpoint/2010/main" val="87102684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transfer</a:t>
            </a:r>
            <a:endParaRPr lang="en-US" dirty="0"/>
          </a:p>
        </p:txBody>
      </p:sp>
      <p:sp>
        <p:nvSpPr>
          <p:cNvPr id="3" name="Content Placeholder 2"/>
          <p:cNvSpPr>
            <a:spLocks noGrp="1"/>
          </p:cNvSpPr>
          <p:nvPr>
            <p:ph idx="1"/>
          </p:nvPr>
        </p:nvSpPr>
        <p:spPr/>
        <p:txBody>
          <a:bodyPr/>
          <a:lstStyle/>
          <a:p>
            <a:r>
              <a:rPr lang="en-US" dirty="0">
                <a:solidFill>
                  <a:srgbClr val="000000"/>
                </a:solidFill>
              </a:rPr>
              <a:t>When energy is transferred by a wave from a vibrating source to a distant receiver, no matter is transferred between the two points. </a:t>
            </a:r>
          </a:p>
          <a:p>
            <a:r>
              <a:rPr lang="en-US" dirty="0">
                <a:solidFill>
                  <a:srgbClr val="000000"/>
                </a:solidFill>
              </a:rPr>
              <a:t>Think about the very simple wave produced when one end of a horizontally stretched string is shaken up and down.</a:t>
            </a:r>
          </a:p>
          <a:p>
            <a:r>
              <a:rPr lang="en-US" dirty="0">
                <a:solidFill>
                  <a:srgbClr val="000000"/>
                </a:solidFill>
              </a:rPr>
              <a:t>Each part of the string moves up and down and the disturbance moves horizontally along the length of the string. </a:t>
            </a:r>
          </a:p>
          <a:p>
            <a:r>
              <a:rPr lang="en-US" dirty="0">
                <a:solidFill>
                  <a:srgbClr val="000000"/>
                </a:solidFill>
              </a:rPr>
              <a:t>The disturbance moves, not parts of the string itself.</a:t>
            </a:r>
          </a:p>
          <a:p>
            <a:pPr marL="0" indent="0">
              <a:buNone/>
            </a:pPr>
            <a:endParaRPr lang="en-US" dirty="0"/>
          </a:p>
        </p:txBody>
      </p:sp>
    </p:spTree>
    <p:extLst>
      <p:ext uri="{BB962C8B-B14F-4D97-AF65-F5344CB8AC3E}">
        <p14:creationId xmlns:p14="http://schemas.microsoft.com/office/powerpoint/2010/main" val="87102684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wave energy</a:t>
            </a:r>
            <a:endParaRPr lang="en-US" dirty="0"/>
          </a:p>
        </p:txBody>
      </p:sp>
      <p:sp>
        <p:nvSpPr>
          <p:cNvPr id="3" name="Content Placeholder 2"/>
          <p:cNvSpPr>
            <a:spLocks noGrp="1"/>
          </p:cNvSpPr>
          <p:nvPr>
            <p:ph idx="1"/>
          </p:nvPr>
        </p:nvSpPr>
        <p:spPr/>
        <p:txBody>
          <a:bodyPr/>
          <a:lstStyle/>
          <a:p>
            <a:r>
              <a:rPr lang="en-US" dirty="0">
                <a:solidFill>
                  <a:srgbClr val="000000"/>
                </a:solidFill>
              </a:rPr>
              <a:t>Drop a stone in a quiet pond and you’ll produce a wave that moves out from the center in an expanding circle. </a:t>
            </a:r>
            <a:endParaRPr lang="en-US" dirty="0" smtClean="0">
              <a:solidFill>
                <a:srgbClr val="000000"/>
              </a:solidFill>
            </a:endParaRPr>
          </a:p>
          <a:p>
            <a:pPr marL="0" indent="0">
              <a:buNone/>
            </a:pPr>
            <a:endParaRPr lang="en-US" dirty="0">
              <a:solidFill>
                <a:srgbClr val="000000"/>
              </a:solidFill>
            </a:endParaRPr>
          </a:p>
          <a:p>
            <a:r>
              <a:rPr lang="en-US" dirty="0">
                <a:solidFill>
                  <a:srgbClr val="000000"/>
                </a:solidFill>
              </a:rPr>
              <a:t>It is the disturbance that moves, not the water.</a:t>
            </a:r>
          </a:p>
          <a:p>
            <a:pPr marL="0" indent="0">
              <a:buNone/>
            </a:pPr>
            <a:endParaRPr lang="en-US" dirty="0"/>
          </a:p>
        </p:txBody>
      </p:sp>
      <p:pic>
        <p:nvPicPr>
          <p:cNvPr id="4" name="Picture 5" descr="CPPE-Ch25-3_p494-Wa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657600"/>
            <a:ext cx="3216844" cy="263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02684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wave</a:t>
            </a:r>
            <a:endParaRPr lang="en-US" dirty="0"/>
          </a:p>
        </p:txBody>
      </p:sp>
      <p:sp>
        <p:nvSpPr>
          <p:cNvPr id="3" name="Content Placeholder 2"/>
          <p:cNvSpPr>
            <a:spLocks noGrp="1"/>
          </p:cNvSpPr>
          <p:nvPr>
            <p:ph idx="1"/>
          </p:nvPr>
        </p:nvSpPr>
        <p:spPr>
          <a:xfrm>
            <a:off x="457200" y="1600200"/>
            <a:ext cx="6019800" cy="4876800"/>
          </a:xfrm>
        </p:spPr>
        <p:txBody>
          <a:bodyPr/>
          <a:lstStyle/>
          <a:p>
            <a:r>
              <a:rPr lang="en-US" dirty="0">
                <a:solidFill>
                  <a:srgbClr val="000000"/>
                </a:solidFill>
              </a:rPr>
              <a:t>When someone speaks to you from across the room, the sound wave is a disturbance in the air that travels across the room. </a:t>
            </a:r>
          </a:p>
          <a:p>
            <a:r>
              <a:rPr lang="en-US" dirty="0">
                <a:solidFill>
                  <a:srgbClr val="000000"/>
                </a:solidFill>
              </a:rPr>
              <a:t>The air molecules themselves do not move along.</a:t>
            </a:r>
          </a:p>
          <a:p>
            <a:r>
              <a:rPr lang="en-US" dirty="0">
                <a:solidFill>
                  <a:srgbClr val="000000"/>
                </a:solidFill>
              </a:rPr>
              <a:t>The air, like the rope and the water in the previous examples, is the medium through which wave energy travels.</a:t>
            </a:r>
          </a:p>
          <a:p>
            <a:r>
              <a:rPr lang="en-US" dirty="0">
                <a:solidFill>
                  <a:srgbClr val="000000"/>
                </a:solidFill>
              </a:rPr>
              <a:t>Energy is not transferred by matter moving from one place to another within the medium.</a:t>
            </a:r>
          </a:p>
          <a:p>
            <a:pPr marL="0" indent="0">
              <a:buNone/>
            </a:pPr>
            <a:endParaRPr lang="en-US" dirty="0"/>
          </a:p>
        </p:txBody>
      </p:sp>
      <p:pic>
        <p:nvPicPr>
          <p:cNvPr id="13314" name="Picture 2" descr="http://www.passmyexams.co.uk/GCSE/physics/images/long_wa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57200"/>
            <a:ext cx="2819400" cy="2050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02684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ea typeface="Times New Roman" pitchFamily="18" charset="0"/>
                <a:cs typeface="Minion-Regular" charset="0"/>
              </a:rPr>
              <a:t>The Sears Tower in Chicago sways back and forth at a frequency of about 0.1 Hz. What is its period of vibration?</a:t>
            </a:r>
            <a:br>
              <a:rPr lang="en-US" dirty="0">
                <a:ea typeface="Times New Roman" pitchFamily="18" charset="0"/>
                <a:cs typeface="Minion-Regular" charset="0"/>
              </a:rPr>
            </a:br>
            <a:endParaRPr lang="en-US" dirty="0">
              <a:ea typeface="Times New Roman" pitchFamily="18" charset="0"/>
              <a:cs typeface="Minion-Regular" charset="0"/>
            </a:endParaRPr>
          </a:p>
          <a:p>
            <a:pPr marL="0" indent="0">
              <a:buNone/>
            </a:pPr>
            <a:endParaRPr lang="en-US" dirty="0"/>
          </a:p>
        </p:txBody>
      </p:sp>
    </p:spTree>
    <p:extLst>
      <p:ext uri="{BB962C8B-B14F-4D97-AF65-F5344CB8AC3E}">
        <p14:creationId xmlns:p14="http://schemas.microsoft.com/office/powerpoint/2010/main" val="4240184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 between heat and temperature</a:t>
            </a:r>
            <a:endParaRPr lang="en-US" dirty="0"/>
          </a:p>
        </p:txBody>
      </p:sp>
      <p:sp>
        <p:nvSpPr>
          <p:cNvPr id="3" name="Content Placeholder 2"/>
          <p:cNvSpPr>
            <a:spLocks noGrp="1"/>
          </p:cNvSpPr>
          <p:nvPr>
            <p:ph idx="1"/>
          </p:nvPr>
        </p:nvSpPr>
        <p:spPr/>
        <p:txBody>
          <a:bodyPr/>
          <a:lstStyle/>
          <a:p>
            <a:pPr marL="0" indent="0">
              <a:buNone/>
            </a:pPr>
            <a:r>
              <a:rPr lang="en-US" dirty="0"/>
              <a:t>A swimming pool at 30°C is at a lower temperature than a cup of tea at 80°C. But the swimming pool contains more water, so it stores more thermal energy than the cup of tea.</a:t>
            </a:r>
            <a:br>
              <a:rPr lang="en-US" dirty="0"/>
            </a:br>
            <a:endParaRPr lang="en-US" dirty="0" smtClean="0"/>
          </a:p>
          <a:p>
            <a:pPr marL="0" indent="0">
              <a:buNone/>
            </a:pPr>
            <a:r>
              <a:rPr lang="en-US" dirty="0" smtClean="0"/>
              <a:t>To </a:t>
            </a:r>
            <a:r>
              <a:rPr lang="en-US" dirty="0"/>
              <a:t>boil water we must increase </a:t>
            </a:r>
            <a:r>
              <a:rPr lang="en-US" dirty="0" smtClean="0"/>
              <a:t>its </a:t>
            </a:r>
            <a:r>
              <a:rPr lang="en-US" dirty="0"/>
              <a:t>temperature to 100°C. It takes longer to boil a large beaker of water than a small beaker because the large beaker contains more water and needs more thermal energy to reach 100°C.</a:t>
            </a:r>
          </a:p>
        </p:txBody>
      </p:sp>
    </p:spTree>
    <p:extLst>
      <p:ext uri="{BB962C8B-B14F-4D97-AF65-F5344CB8AC3E}">
        <p14:creationId xmlns:p14="http://schemas.microsoft.com/office/powerpoint/2010/main" val="192941070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ea typeface="Times New Roman" pitchFamily="18" charset="0"/>
                <a:cs typeface="Minion-Regular" charset="0"/>
              </a:rPr>
              <a:t>The Sears Tower in Chicago sways back and forth at a frequency of about 0.1 Hz. What is its period of vibration?</a:t>
            </a:r>
            <a:br>
              <a:rPr lang="en-US" dirty="0">
                <a:ea typeface="Times New Roman" pitchFamily="18" charset="0"/>
                <a:cs typeface="Minion-Regular" charset="0"/>
              </a:rPr>
            </a:br>
            <a:endParaRPr lang="en-US" dirty="0">
              <a:ea typeface="Times New Roman" pitchFamily="18" charset="0"/>
              <a:cs typeface="Minion-Regular" charset="0"/>
            </a:endParaRPr>
          </a:p>
          <a:p>
            <a:pPr marL="0" indent="0">
              <a:buNone/>
            </a:pPr>
            <a:endParaRPr lang="en-US" dirty="0"/>
          </a:p>
        </p:txBody>
      </p:sp>
      <p:pic>
        <p:nvPicPr>
          <p:cNvPr id="4" name="Picture 11" descr="CPPE-Ch25-3_ThkAns_Eq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2971800"/>
            <a:ext cx="4495800"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18469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solidFill>
                  <a:srgbClr val="000000"/>
                </a:solidFill>
                <a:ea typeface="Times New Roman" pitchFamily="18" charset="0"/>
                <a:cs typeface="Minion-Bold" charset="0"/>
              </a:rPr>
              <a:t>You can calculate the speed of a wave by multiplying the wavelength by the frequency. </a:t>
            </a:r>
          </a:p>
          <a:p>
            <a:pPr marL="0" indent="0">
              <a:buNone/>
            </a:pPr>
            <a:endParaRPr lang="en-US" dirty="0" smtClean="0"/>
          </a:p>
          <a:p>
            <a:pPr marL="0" indent="0">
              <a:buNone/>
            </a:pPr>
            <a:endParaRPr lang="en-US" dirty="0"/>
          </a:p>
        </p:txBody>
      </p:sp>
      <p:pic>
        <p:nvPicPr>
          <p:cNvPr id="16386" name="Picture 2" descr="http://ks.kumu.net/Units/Waves/images-equations/WaveEqu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475" y="3124200"/>
            <a:ext cx="26289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18469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of waves</a:t>
            </a:r>
            <a:endParaRPr lang="en-US" dirty="0"/>
          </a:p>
        </p:txBody>
      </p:sp>
      <p:sp>
        <p:nvSpPr>
          <p:cNvPr id="3" name="Content Placeholder 2"/>
          <p:cNvSpPr>
            <a:spLocks noGrp="1"/>
          </p:cNvSpPr>
          <p:nvPr>
            <p:ph idx="1"/>
          </p:nvPr>
        </p:nvSpPr>
        <p:spPr/>
        <p:txBody>
          <a:bodyPr/>
          <a:lstStyle/>
          <a:p>
            <a:r>
              <a:rPr lang="en-US" dirty="0">
                <a:solidFill>
                  <a:srgbClr val="000000"/>
                </a:solidFill>
              </a:rPr>
              <a:t>The speed of a wave depends on the medium through which the wave moves. </a:t>
            </a:r>
          </a:p>
          <a:p>
            <a:r>
              <a:rPr lang="en-US" dirty="0">
                <a:solidFill>
                  <a:srgbClr val="000000"/>
                </a:solidFill>
              </a:rPr>
              <a:t>Whatever the medium, the speed, wavelength, and frequency of the wave are related. </a:t>
            </a:r>
          </a:p>
          <a:p>
            <a:pPr marL="0" indent="0">
              <a:buNone/>
            </a:pPr>
            <a:endParaRPr lang="en-US" dirty="0"/>
          </a:p>
        </p:txBody>
      </p:sp>
    </p:spTree>
    <p:extLst>
      <p:ext uri="{BB962C8B-B14F-4D97-AF65-F5344CB8AC3E}">
        <p14:creationId xmlns:p14="http://schemas.microsoft.com/office/powerpoint/2010/main" val="424018469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solidFill>
                  <a:srgbClr val="000000"/>
                </a:solidFill>
              </a:rPr>
              <a:t>If the wavelength is 1 meter, and one wavelength per second passes the pole, then the speed of the wave is 1 m/s.</a:t>
            </a:r>
          </a:p>
          <a:p>
            <a:pPr marL="0" indent="0">
              <a:buNone/>
            </a:pPr>
            <a:endParaRPr lang="en-US" dirty="0"/>
          </a:p>
        </p:txBody>
      </p:sp>
      <p:pic>
        <p:nvPicPr>
          <p:cNvPr id="4" name="Picture 4" descr="CPPE-Ch25-4_p495-Wvelng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352800"/>
            <a:ext cx="7313613" cy="200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18469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solidFill>
                  <a:srgbClr val="000000"/>
                </a:solidFill>
              </a:rPr>
              <a:t>If the wavelength is 1 meter, and one wavelength per second passes the pole, then the speed of the wave is 1 m/s.</a:t>
            </a:r>
          </a:p>
          <a:p>
            <a:pPr marL="0" indent="0">
              <a:buNone/>
            </a:pPr>
            <a:endParaRPr lang="en-US" dirty="0"/>
          </a:p>
        </p:txBody>
      </p:sp>
    </p:spTree>
    <p:extLst>
      <p:ext uri="{BB962C8B-B14F-4D97-AF65-F5344CB8AC3E}">
        <p14:creationId xmlns:p14="http://schemas.microsoft.com/office/powerpoint/2010/main" val="424018469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solidFill>
                  <a:srgbClr val="000000"/>
                </a:solidFill>
              </a:rPr>
              <a:t>If the wavelength is 3 meters and if two crests pass a stationary point each second, then 3 meters × 2 waves pass by in 1 second. </a:t>
            </a:r>
            <a:endParaRPr lang="en-US" dirty="0" smtClean="0">
              <a:solidFill>
                <a:srgbClr val="000000"/>
              </a:solidFill>
            </a:endParaRPr>
          </a:p>
          <a:p>
            <a:pPr marL="0" indent="0">
              <a:buNone/>
            </a:pPr>
            <a:endParaRPr lang="en-US" dirty="0">
              <a:solidFill>
                <a:srgbClr val="000000"/>
              </a:solidFill>
            </a:endParaRPr>
          </a:p>
          <a:p>
            <a:pPr marL="0" indent="0">
              <a:buNone/>
            </a:pPr>
            <a:endParaRPr lang="en-US" dirty="0"/>
          </a:p>
        </p:txBody>
      </p:sp>
    </p:spTree>
    <p:extLst>
      <p:ext uri="{BB962C8B-B14F-4D97-AF65-F5344CB8AC3E}">
        <p14:creationId xmlns:p14="http://schemas.microsoft.com/office/powerpoint/2010/main" val="283853622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solidFill>
                  <a:srgbClr val="000000"/>
                </a:solidFill>
              </a:rPr>
              <a:t>If the wavelength is 3 meters and if two crests pass a stationary point each second, then 3 meters × 2 waves pass by in 1 second. </a:t>
            </a:r>
            <a:endParaRPr lang="en-US" dirty="0" smtClean="0">
              <a:solidFill>
                <a:srgbClr val="000000"/>
              </a:solidFill>
            </a:endParaRPr>
          </a:p>
          <a:p>
            <a:pPr marL="0" indent="0">
              <a:buNone/>
            </a:pPr>
            <a:endParaRPr lang="en-US" dirty="0">
              <a:solidFill>
                <a:srgbClr val="000000"/>
              </a:solidFill>
            </a:endParaRPr>
          </a:p>
          <a:p>
            <a:pPr marL="0" indent="0">
              <a:buNone/>
            </a:pPr>
            <a:r>
              <a:rPr lang="en-US" dirty="0">
                <a:solidFill>
                  <a:srgbClr val="000000"/>
                </a:solidFill>
              </a:rPr>
              <a:t>The waves therefore move at 6 meters per second. </a:t>
            </a:r>
          </a:p>
          <a:p>
            <a:pPr marL="0" indent="0">
              <a:buNone/>
            </a:pPr>
            <a:endParaRPr lang="en-US" dirty="0"/>
          </a:p>
        </p:txBody>
      </p:sp>
    </p:spTree>
    <p:extLst>
      <p:ext uri="{BB962C8B-B14F-4D97-AF65-F5344CB8AC3E}">
        <p14:creationId xmlns:p14="http://schemas.microsoft.com/office/powerpoint/2010/main" val="344175024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solidFill>
                  <a:srgbClr val="000000"/>
                </a:solidFill>
              </a:rPr>
              <a:t>In air, the product of wavelength and frequency is the same for every frequency of sound. </a:t>
            </a:r>
          </a:p>
          <a:p>
            <a:pPr marL="0" indent="0">
              <a:buNone/>
            </a:pPr>
            <a:endParaRPr lang="en-US" dirty="0" smtClean="0">
              <a:solidFill>
                <a:srgbClr val="000000"/>
              </a:solidFill>
            </a:endParaRPr>
          </a:p>
          <a:p>
            <a:pPr marL="0" indent="0">
              <a:buNone/>
            </a:pPr>
            <a:r>
              <a:rPr lang="en-US" dirty="0" smtClean="0">
                <a:solidFill>
                  <a:srgbClr val="000000"/>
                </a:solidFill>
              </a:rPr>
              <a:t>That’s </a:t>
            </a:r>
            <a:r>
              <a:rPr lang="en-US" dirty="0">
                <a:solidFill>
                  <a:srgbClr val="000000"/>
                </a:solidFill>
              </a:rPr>
              <a:t>why you don’t hear the high notes in a chord before you hear the low notes. The sounds all reach you at the same time. </a:t>
            </a:r>
          </a:p>
          <a:p>
            <a:pPr marL="0" indent="0">
              <a:buNone/>
            </a:pPr>
            <a:endParaRPr lang="en-US" dirty="0" smtClean="0">
              <a:solidFill>
                <a:srgbClr val="000000"/>
              </a:solidFill>
            </a:endParaRPr>
          </a:p>
          <a:p>
            <a:pPr marL="0" indent="0">
              <a:buNone/>
            </a:pPr>
            <a:r>
              <a:rPr lang="en-US" dirty="0" smtClean="0">
                <a:solidFill>
                  <a:srgbClr val="000000"/>
                </a:solidFill>
              </a:rPr>
              <a:t>Long </a:t>
            </a:r>
            <a:r>
              <a:rPr lang="en-US" dirty="0">
                <a:solidFill>
                  <a:srgbClr val="000000"/>
                </a:solidFill>
              </a:rPr>
              <a:t>wavelengths have low frequencies, and short wavelengths have high frequencies. </a:t>
            </a:r>
          </a:p>
          <a:p>
            <a:pPr marL="0" indent="0">
              <a:buNone/>
            </a:pPr>
            <a:endParaRPr lang="en-US" dirty="0"/>
          </a:p>
        </p:txBody>
      </p:sp>
    </p:spTree>
    <p:extLst>
      <p:ext uri="{BB962C8B-B14F-4D97-AF65-F5344CB8AC3E}">
        <p14:creationId xmlns:p14="http://schemas.microsoft.com/office/powerpoint/2010/main" val="18426171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2914" name="Rectangle 2"/>
          <p:cNvSpPr>
            <a:spLocks noChangeArrowheads="1"/>
          </p:cNvSpPr>
          <p:nvPr/>
        </p:nvSpPr>
        <p:spPr bwMode="auto">
          <a:xfrm>
            <a:off x="227013" y="1196975"/>
            <a:ext cx="81549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rPr>
              <a:t>Wavelength and frequency vary inversely to produce the same wave speed for all sounds. </a:t>
            </a:r>
          </a:p>
        </p:txBody>
      </p:sp>
      <p:sp>
        <p:nvSpPr>
          <p:cNvPr id="4902915" name="Rectangle 3"/>
          <p:cNvSpPr>
            <a:spLocks noChangeArrowheads="1"/>
          </p:cNvSpPr>
          <p:nvPr/>
        </p:nvSpPr>
        <p:spPr bwMode="auto">
          <a:xfrm>
            <a:off x="230188" y="623888"/>
            <a:ext cx="86852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2800" b="1" dirty="0" smtClean="0">
                <a:solidFill>
                  <a:srgbClr val="E63219"/>
                </a:solidFill>
              </a:rPr>
              <a:t>Wave </a:t>
            </a:r>
            <a:r>
              <a:rPr lang="en-US" sz="2800" b="1" dirty="0">
                <a:solidFill>
                  <a:srgbClr val="E63219"/>
                </a:solidFill>
              </a:rPr>
              <a:t>Speed</a:t>
            </a:r>
          </a:p>
        </p:txBody>
      </p:sp>
      <p:pic>
        <p:nvPicPr>
          <p:cNvPr id="4902916" name="Picture 4" descr="CPPE-Ch25-4_p496-Ch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573338"/>
            <a:ext cx="7313613" cy="2989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99068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solidFill>
                  <a:srgbClr val="000000"/>
                </a:solidFill>
                <a:ea typeface="Times New Roman" pitchFamily="18" charset="0"/>
                <a:cs typeface="Minion-Regular" charset="0"/>
              </a:rPr>
              <a:t>If a water wave vibrates up and down two times each second and the distance between wave crests is 1.5 m, what is the frequency of the wave? What is its wavelength? What is its speed</a:t>
            </a:r>
            <a:r>
              <a:rPr lang="en-US" dirty="0">
                <a:solidFill>
                  <a:srgbClr val="000000"/>
                </a:solidFill>
                <a:ea typeface="Times New Roman" pitchFamily="18" charset="0"/>
                <a:cs typeface="Avenir-Roman" charset="0"/>
              </a:rPr>
              <a:t>?</a:t>
            </a:r>
            <a:r>
              <a:rPr lang="en-US" dirty="0">
                <a:ea typeface="Times New Roman" pitchFamily="18" charset="0"/>
                <a:cs typeface="Minion-Regular" charset="0"/>
              </a:rPr>
              <a:t> </a:t>
            </a:r>
          </a:p>
          <a:p>
            <a:pPr marL="0" indent="0">
              <a:buNone/>
            </a:pPr>
            <a:endParaRPr lang="en-US" dirty="0"/>
          </a:p>
        </p:txBody>
      </p:sp>
    </p:spTree>
    <p:extLst>
      <p:ext uri="{BB962C8B-B14F-4D97-AF65-F5344CB8AC3E}">
        <p14:creationId xmlns:p14="http://schemas.microsoft.com/office/powerpoint/2010/main" val="184261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of heat energy</a:t>
            </a:r>
            <a:endParaRPr lang="en-US" dirty="0"/>
          </a:p>
        </p:txBody>
      </p:sp>
      <p:sp>
        <p:nvSpPr>
          <p:cNvPr id="3" name="Content Placeholder 2"/>
          <p:cNvSpPr>
            <a:spLocks noGrp="1"/>
          </p:cNvSpPr>
          <p:nvPr>
            <p:ph idx="1"/>
          </p:nvPr>
        </p:nvSpPr>
        <p:spPr>
          <a:xfrm>
            <a:off x="457200" y="1600200"/>
            <a:ext cx="5105400" cy="4876800"/>
          </a:xfrm>
        </p:spPr>
        <p:txBody>
          <a:bodyPr>
            <a:normAutofit fontScale="92500" lnSpcReduction="10000"/>
          </a:bodyPr>
          <a:lstStyle/>
          <a:p>
            <a:pPr marL="0" indent="0">
              <a:buNone/>
            </a:pPr>
            <a:r>
              <a:rPr lang="en-US" dirty="0" smtClean="0"/>
              <a:t>The 3 ways that heat is transferred:</a:t>
            </a:r>
          </a:p>
          <a:p>
            <a:pPr marL="0" indent="0">
              <a:buNone/>
            </a:pPr>
            <a:endParaRPr lang="en-US" dirty="0" smtClean="0"/>
          </a:p>
          <a:p>
            <a:pPr marL="457200" indent="-457200">
              <a:buAutoNum type="arabicPeriod"/>
            </a:pPr>
            <a:r>
              <a:rPr lang="en-US" dirty="0" smtClean="0"/>
              <a:t>Conduction - </a:t>
            </a:r>
            <a:r>
              <a:rPr lang="en-US" dirty="0"/>
              <a:t>Heat conduction (as opposed to electrical conduction) is the flow of internal energy from a region of higher temperature to one of lower temperature by the interaction of the adjacent particles (atoms, molecules, ions, electrons, etc.) in the intervening space</a:t>
            </a:r>
            <a:r>
              <a:rPr lang="en-US" dirty="0" smtClean="0"/>
              <a:t>.</a:t>
            </a:r>
          </a:p>
          <a:p>
            <a:pPr marL="0" indent="0">
              <a:buNone/>
            </a:pPr>
            <a:endParaRPr lang="en-US" dirty="0" smtClean="0"/>
          </a:p>
          <a:p>
            <a:pPr marL="0" indent="0">
              <a:buNone/>
            </a:pPr>
            <a:r>
              <a:rPr lang="en-US" dirty="0" smtClean="0"/>
              <a:t>http</a:t>
            </a:r>
            <a:r>
              <a:rPr lang="en-US" dirty="0"/>
              <a:t>://www.eschooltoday.com/energy/kinds-of-energy/heat-transfer-by-conduction.html</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090" y="3124200"/>
            <a:ext cx="2853559" cy="1600200"/>
          </a:xfrm>
          <a:prstGeom prst="rect">
            <a:avLst/>
          </a:prstGeom>
        </p:spPr>
      </p:pic>
    </p:spTree>
    <p:extLst>
      <p:ext uri="{BB962C8B-B14F-4D97-AF65-F5344CB8AC3E}">
        <p14:creationId xmlns:p14="http://schemas.microsoft.com/office/powerpoint/2010/main" val="94532113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solidFill>
                  <a:srgbClr val="000000"/>
                </a:solidFill>
                <a:cs typeface="Times New Roman" pitchFamily="18" charset="0"/>
              </a:rPr>
              <a:t>The frequency of the wave is 2 Hz; its wavelength is 1.5 m; and its wave speed is</a:t>
            </a:r>
          </a:p>
          <a:p>
            <a:pPr marL="0" indent="0">
              <a:buNone/>
            </a:pPr>
            <a:endParaRPr lang="en-US" dirty="0"/>
          </a:p>
        </p:txBody>
      </p:sp>
      <p:pic>
        <p:nvPicPr>
          <p:cNvPr id="4" name="Picture 6" descr="CPPE_Up25-4_p495-ThkAns-Eq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743200"/>
            <a:ext cx="7162800" cy="633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6171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ea typeface="Times New Roman" pitchFamily="18" charset="0"/>
                <a:cs typeface="Minion-Regular" charset="0"/>
              </a:rPr>
              <a:t>What is the wavelength of a 340-Hz sound wave when the speed of sound in air is 340 m/s?</a:t>
            </a:r>
            <a:endParaRPr lang="en-US" dirty="0"/>
          </a:p>
        </p:txBody>
      </p:sp>
    </p:spTree>
    <p:extLst>
      <p:ext uri="{BB962C8B-B14F-4D97-AF65-F5344CB8AC3E}">
        <p14:creationId xmlns:p14="http://schemas.microsoft.com/office/powerpoint/2010/main" val="146164955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FontTx/>
              <a:buNone/>
            </a:pPr>
            <a:r>
              <a:rPr lang="en-US" dirty="0">
                <a:solidFill>
                  <a:srgbClr val="000000"/>
                </a:solidFill>
                <a:cs typeface="Times New Roman" pitchFamily="18" charset="0"/>
              </a:rPr>
              <a:t>The wavelength must be 1 m. </a:t>
            </a:r>
          </a:p>
          <a:p>
            <a:pPr marL="0" indent="0">
              <a:buFontTx/>
              <a:buNone/>
            </a:pPr>
            <a:r>
              <a:rPr lang="en-US" dirty="0">
                <a:solidFill>
                  <a:srgbClr val="000000"/>
                </a:solidFill>
                <a:cs typeface="Times New Roman" pitchFamily="18" charset="0"/>
              </a:rPr>
              <a:t>Then wave speed = (1 m) × (340 Hz) = 340 m/s.</a:t>
            </a:r>
          </a:p>
          <a:p>
            <a:pPr marL="0" indent="0">
              <a:buNone/>
            </a:pPr>
            <a:endParaRPr lang="en-US" dirty="0"/>
          </a:p>
        </p:txBody>
      </p:sp>
    </p:spTree>
    <p:extLst>
      <p:ext uri="{BB962C8B-B14F-4D97-AF65-F5344CB8AC3E}">
        <p14:creationId xmlns:p14="http://schemas.microsoft.com/office/powerpoint/2010/main" val="146164955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Interference</a:t>
            </a:r>
            <a:endParaRPr lang="en-US" dirty="0"/>
          </a:p>
        </p:txBody>
      </p:sp>
      <p:sp>
        <p:nvSpPr>
          <p:cNvPr id="3" name="Content Placeholder 2"/>
          <p:cNvSpPr>
            <a:spLocks noGrp="1"/>
          </p:cNvSpPr>
          <p:nvPr>
            <p:ph idx="1"/>
          </p:nvPr>
        </p:nvSpPr>
        <p:spPr/>
        <p:txBody>
          <a:bodyPr/>
          <a:lstStyle/>
          <a:p>
            <a:pPr marL="0" indent="0">
              <a:buNone/>
            </a:pPr>
            <a:r>
              <a:rPr lang="en-US" b="1" dirty="0">
                <a:solidFill>
                  <a:srgbClr val="000000"/>
                </a:solidFill>
                <a:ea typeface="Times New Roman" pitchFamily="18" charset="0"/>
                <a:cs typeface="Minion-Bold" charset="0"/>
              </a:rPr>
              <a:t>Interference patterns occur when waves from different sources arrive at the same point—at the same time. </a:t>
            </a:r>
          </a:p>
          <a:p>
            <a:pPr marL="0" indent="0">
              <a:buNone/>
            </a:pPr>
            <a:endParaRPr lang="en-US" dirty="0"/>
          </a:p>
        </p:txBody>
      </p:sp>
    </p:spTree>
    <p:extLst>
      <p:ext uri="{BB962C8B-B14F-4D97-AF65-F5344CB8AC3E}">
        <p14:creationId xmlns:p14="http://schemas.microsoft.com/office/powerpoint/2010/main" val="146164955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953000" cy="4876800"/>
          </a:xfrm>
        </p:spPr>
        <p:txBody>
          <a:bodyPr/>
          <a:lstStyle/>
          <a:p>
            <a:r>
              <a:rPr lang="en-US" dirty="0">
                <a:solidFill>
                  <a:srgbClr val="000000"/>
                </a:solidFill>
              </a:rPr>
              <a:t>A material object will not share its space with another object, but more than one wave can exist at the same time in the same space</a:t>
            </a:r>
            <a:r>
              <a:rPr lang="en-US" dirty="0" smtClean="0">
                <a:solidFill>
                  <a:srgbClr val="000000"/>
                </a:solidFill>
              </a:rPr>
              <a:t>.</a:t>
            </a:r>
          </a:p>
          <a:p>
            <a:endParaRPr lang="en-US" dirty="0">
              <a:solidFill>
                <a:srgbClr val="000000"/>
              </a:solidFill>
            </a:endParaRPr>
          </a:p>
          <a:p>
            <a:r>
              <a:rPr lang="en-US" dirty="0">
                <a:solidFill>
                  <a:srgbClr val="000000"/>
                </a:solidFill>
              </a:rPr>
              <a:t>If you drop two rocks in water, the waves produced by each can overlap and form an interference pattern. </a:t>
            </a:r>
          </a:p>
          <a:p>
            <a:pPr marL="0" indent="0">
              <a:buNone/>
            </a:pPr>
            <a:endParaRPr lang="en-US" dirty="0"/>
          </a:p>
        </p:txBody>
      </p:sp>
      <p:pic>
        <p:nvPicPr>
          <p:cNvPr id="7170" name="Picture 2" descr="http://www.scienceclarified.com/images/uesc_06_img03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4495" y="1828800"/>
            <a:ext cx="334518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cdn.c.photoshelter.com/img-get/I0000bR369maXub4/s/860/860/Fphoto-58780404B-2R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5744" y="3810000"/>
            <a:ext cx="2822682"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64955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Interference pattern</a:t>
            </a:r>
            <a:endParaRPr lang="en-US" dirty="0"/>
          </a:p>
        </p:txBody>
      </p:sp>
      <p:sp>
        <p:nvSpPr>
          <p:cNvPr id="3" name="Content Placeholder 2"/>
          <p:cNvSpPr>
            <a:spLocks noGrp="1"/>
          </p:cNvSpPr>
          <p:nvPr>
            <p:ph idx="1"/>
          </p:nvPr>
        </p:nvSpPr>
        <p:spPr/>
        <p:txBody>
          <a:bodyPr/>
          <a:lstStyle/>
          <a:p>
            <a:pPr marL="0" indent="0">
              <a:buNone/>
            </a:pPr>
            <a:r>
              <a:rPr lang="en-US" dirty="0">
                <a:solidFill>
                  <a:srgbClr val="000000"/>
                </a:solidFill>
              </a:rPr>
              <a:t>An </a:t>
            </a:r>
            <a:r>
              <a:rPr lang="en-US" b="1" dirty="0">
                <a:solidFill>
                  <a:srgbClr val="000000"/>
                </a:solidFill>
              </a:rPr>
              <a:t>interference pattern </a:t>
            </a:r>
            <a:r>
              <a:rPr lang="en-US" dirty="0">
                <a:solidFill>
                  <a:srgbClr val="000000"/>
                </a:solidFill>
              </a:rPr>
              <a:t>is a regular arrangement of places where wave effects are increased, decreased, or neutralized.</a:t>
            </a:r>
          </a:p>
          <a:p>
            <a:pPr marL="0" indent="0">
              <a:buNone/>
            </a:pPr>
            <a:endParaRPr lang="en-US" dirty="0"/>
          </a:p>
        </p:txBody>
      </p:sp>
    </p:spTree>
    <p:extLst>
      <p:ext uri="{BB962C8B-B14F-4D97-AF65-F5344CB8AC3E}">
        <p14:creationId xmlns:p14="http://schemas.microsoft.com/office/powerpoint/2010/main" val="146164955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interference</a:t>
            </a:r>
            <a:endParaRPr lang="en-US" dirty="0"/>
          </a:p>
        </p:txBody>
      </p:sp>
      <p:sp>
        <p:nvSpPr>
          <p:cNvPr id="3" name="Content Placeholder 2"/>
          <p:cNvSpPr>
            <a:spLocks noGrp="1"/>
          </p:cNvSpPr>
          <p:nvPr>
            <p:ph idx="1"/>
          </p:nvPr>
        </p:nvSpPr>
        <p:spPr/>
        <p:txBody>
          <a:bodyPr/>
          <a:lstStyle/>
          <a:p>
            <a:r>
              <a:rPr lang="en-US" dirty="0">
                <a:solidFill>
                  <a:srgbClr val="000000"/>
                </a:solidFill>
              </a:rPr>
              <a:t>In </a:t>
            </a:r>
            <a:r>
              <a:rPr lang="en-US" b="1" dirty="0">
                <a:solidFill>
                  <a:srgbClr val="000000"/>
                </a:solidFill>
              </a:rPr>
              <a:t>constructive interference, </a:t>
            </a:r>
            <a:r>
              <a:rPr lang="en-US" dirty="0">
                <a:solidFill>
                  <a:srgbClr val="000000"/>
                </a:solidFill>
              </a:rPr>
              <a:t>the crest of one wave overlaps the crest of another and their individual effects add together. </a:t>
            </a:r>
            <a:endParaRPr lang="en-US" dirty="0" smtClean="0">
              <a:solidFill>
                <a:srgbClr val="000000"/>
              </a:solidFill>
            </a:endParaRPr>
          </a:p>
          <a:p>
            <a:pPr marL="0" indent="0">
              <a:buNone/>
            </a:pPr>
            <a:endParaRPr lang="en-US" dirty="0">
              <a:solidFill>
                <a:srgbClr val="000000"/>
              </a:solidFill>
            </a:endParaRPr>
          </a:p>
          <a:p>
            <a:r>
              <a:rPr lang="en-US" dirty="0">
                <a:solidFill>
                  <a:srgbClr val="000000"/>
                </a:solidFill>
              </a:rPr>
              <a:t>The result is a wave of increased amplitude, called reinforcement. </a:t>
            </a:r>
          </a:p>
          <a:p>
            <a:pPr marL="0" indent="0">
              <a:buNone/>
            </a:pPr>
            <a:endParaRPr lang="en-US" dirty="0"/>
          </a:p>
        </p:txBody>
      </p:sp>
    </p:spTree>
    <p:extLst>
      <p:ext uri="{BB962C8B-B14F-4D97-AF65-F5344CB8AC3E}">
        <p14:creationId xmlns:p14="http://schemas.microsoft.com/office/powerpoint/2010/main" val="373595437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interference</a:t>
            </a:r>
            <a:endParaRPr lang="en-US" dirty="0"/>
          </a:p>
        </p:txBody>
      </p:sp>
      <p:sp>
        <p:nvSpPr>
          <p:cNvPr id="3" name="Content Placeholder 2"/>
          <p:cNvSpPr>
            <a:spLocks noGrp="1"/>
          </p:cNvSpPr>
          <p:nvPr>
            <p:ph idx="1"/>
          </p:nvPr>
        </p:nvSpPr>
        <p:spPr/>
        <p:txBody>
          <a:bodyPr/>
          <a:lstStyle/>
          <a:p>
            <a:r>
              <a:rPr lang="en-US" dirty="0">
                <a:solidFill>
                  <a:srgbClr val="000000"/>
                </a:solidFill>
              </a:rPr>
              <a:t>In </a:t>
            </a:r>
            <a:r>
              <a:rPr lang="en-US" b="1" dirty="0">
                <a:solidFill>
                  <a:srgbClr val="000000"/>
                </a:solidFill>
              </a:rPr>
              <a:t>destructive interference, </a:t>
            </a:r>
            <a:r>
              <a:rPr lang="en-US" dirty="0">
                <a:solidFill>
                  <a:srgbClr val="000000"/>
                </a:solidFill>
              </a:rPr>
              <a:t>the crest of one wave overlaps the trough of another and their individual effects are reduced. </a:t>
            </a:r>
            <a:endParaRPr lang="en-US" dirty="0" smtClean="0">
              <a:solidFill>
                <a:srgbClr val="000000"/>
              </a:solidFill>
            </a:endParaRPr>
          </a:p>
          <a:p>
            <a:pPr marL="0" indent="0">
              <a:buNone/>
            </a:pPr>
            <a:endParaRPr lang="en-US" dirty="0">
              <a:solidFill>
                <a:srgbClr val="000000"/>
              </a:solidFill>
            </a:endParaRPr>
          </a:p>
          <a:p>
            <a:r>
              <a:rPr lang="en-US" dirty="0">
                <a:solidFill>
                  <a:srgbClr val="000000"/>
                </a:solidFill>
              </a:rPr>
              <a:t>The high part of one wave fills in the low part of another, called cancellation.</a:t>
            </a:r>
          </a:p>
          <a:p>
            <a:pPr marL="0" indent="0">
              <a:buNone/>
            </a:pPr>
            <a:endParaRPr lang="en-US" dirty="0"/>
          </a:p>
        </p:txBody>
      </p:sp>
    </p:spTree>
    <p:extLst>
      <p:ext uri="{BB962C8B-B14F-4D97-AF65-F5344CB8AC3E}">
        <p14:creationId xmlns:p14="http://schemas.microsoft.com/office/powerpoint/2010/main" val="229248150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000000"/>
                </a:solidFill>
              </a:rPr>
              <a:t>a. In </a:t>
            </a:r>
            <a:r>
              <a:rPr lang="en-US" dirty="0">
                <a:solidFill>
                  <a:srgbClr val="000000"/>
                </a:solidFill>
              </a:rPr>
              <a:t>constructive interference, the waves reinforce each other to produce a wave of increased amplitude. </a:t>
            </a:r>
            <a:endParaRPr lang="en-US" b="1" dirty="0">
              <a:solidFill>
                <a:srgbClr val="000000"/>
              </a:solidFill>
            </a:endParaRPr>
          </a:p>
          <a:p>
            <a:pPr marL="0" indent="0">
              <a:buNone/>
            </a:pPr>
            <a:endParaRPr lang="en-US" dirty="0"/>
          </a:p>
        </p:txBody>
      </p:sp>
      <p:pic>
        <p:nvPicPr>
          <p:cNvPr id="4" name="Picture 4" descr="CPPE-Ch25-7_p498-Intrfrn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200400"/>
            <a:ext cx="7313613"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95437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solidFill>
                  <a:srgbClr val="000000"/>
                </a:solidFill>
              </a:rPr>
              <a:t>b. In </a:t>
            </a:r>
            <a:r>
              <a:rPr lang="en-US" dirty="0">
                <a:solidFill>
                  <a:srgbClr val="000000"/>
                </a:solidFill>
              </a:rPr>
              <a:t>destructive interference, the waves cancel each other and no wave is produced.</a:t>
            </a:r>
          </a:p>
          <a:p>
            <a:pPr marL="0" indent="0">
              <a:buNone/>
            </a:pPr>
            <a:endParaRPr lang="en-US" dirty="0"/>
          </a:p>
        </p:txBody>
      </p:sp>
      <p:pic>
        <p:nvPicPr>
          <p:cNvPr id="4" name="Picture 5" descr="CPPE-Ch25-7_p498-IntrfrncA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198813"/>
            <a:ext cx="7313613"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954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 of heat energy</a:t>
            </a:r>
          </a:p>
        </p:txBody>
      </p:sp>
      <p:sp>
        <p:nvSpPr>
          <p:cNvPr id="3" name="Content Placeholder 2"/>
          <p:cNvSpPr>
            <a:spLocks noGrp="1"/>
          </p:cNvSpPr>
          <p:nvPr>
            <p:ph idx="1"/>
          </p:nvPr>
        </p:nvSpPr>
        <p:spPr>
          <a:xfrm>
            <a:off x="457200" y="1600200"/>
            <a:ext cx="5334000" cy="4876800"/>
          </a:xfrm>
        </p:spPr>
        <p:txBody>
          <a:bodyPr/>
          <a:lstStyle/>
          <a:p>
            <a:pPr marL="0" indent="0">
              <a:buNone/>
            </a:pPr>
            <a:r>
              <a:rPr lang="en-US" dirty="0" smtClean="0"/>
              <a:t>2. Convection - the </a:t>
            </a:r>
            <a:r>
              <a:rPr lang="en-US" dirty="0"/>
              <a:t>movement caused within a fluid by the tendency of hotter and therefore less dense material to rise, and colder, denser material to sink under the influence of gravity, which consequently results in transfer of heat.</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134" y="1752600"/>
            <a:ext cx="2764277" cy="3429000"/>
          </a:xfrm>
          <a:prstGeom prst="rect">
            <a:avLst/>
          </a:prstGeom>
        </p:spPr>
      </p:pic>
    </p:spTree>
    <p:extLst>
      <p:ext uri="{BB962C8B-B14F-4D97-AF65-F5344CB8AC3E}">
        <p14:creationId xmlns:p14="http://schemas.microsoft.com/office/powerpoint/2010/main" val="60553075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001000" cy="4876800"/>
          </a:xfrm>
        </p:spPr>
        <p:txBody>
          <a:bodyPr/>
          <a:lstStyle/>
          <a:p>
            <a:r>
              <a:rPr lang="en-US" dirty="0">
                <a:solidFill>
                  <a:srgbClr val="000000"/>
                </a:solidFill>
              </a:rPr>
              <a:t>Wave interference is easiest to see in water as an interference pattern. </a:t>
            </a:r>
          </a:p>
          <a:p>
            <a:r>
              <a:rPr lang="en-US" dirty="0">
                <a:solidFill>
                  <a:srgbClr val="000000"/>
                </a:solidFill>
              </a:rPr>
              <a:t>When waves are </a:t>
            </a:r>
            <a:r>
              <a:rPr lang="en-US" b="1" dirty="0">
                <a:solidFill>
                  <a:srgbClr val="000000"/>
                </a:solidFill>
              </a:rPr>
              <a:t>out of phase, </a:t>
            </a:r>
            <a:r>
              <a:rPr lang="en-US" dirty="0">
                <a:solidFill>
                  <a:srgbClr val="000000"/>
                </a:solidFill>
              </a:rPr>
              <a:t>the crests of one wave overlap the troughs of another to produce regions of zero amplitude. </a:t>
            </a:r>
          </a:p>
          <a:p>
            <a:r>
              <a:rPr lang="en-US" dirty="0">
                <a:solidFill>
                  <a:srgbClr val="000000"/>
                </a:solidFill>
              </a:rPr>
              <a:t>When waves are </a:t>
            </a:r>
            <a:r>
              <a:rPr lang="en-US" b="1" dirty="0">
                <a:solidFill>
                  <a:srgbClr val="000000"/>
                </a:solidFill>
              </a:rPr>
              <a:t>in phase, </a:t>
            </a:r>
            <a:r>
              <a:rPr lang="en-US" dirty="0">
                <a:solidFill>
                  <a:srgbClr val="000000"/>
                </a:solidFill>
              </a:rPr>
              <a:t>the crests of one wave overlap the crests of the other, and the troughs overlap as well.</a:t>
            </a:r>
          </a:p>
          <a:p>
            <a:pPr marL="0" indent="0">
              <a:buNone/>
            </a:pPr>
            <a:endParaRPr lang="en-US" dirty="0"/>
          </a:p>
        </p:txBody>
      </p:sp>
    </p:spTree>
    <p:extLst>
      <p:ext uri="{BB962C8B-B14F-4D97-AF65-F5344CB8AC3E}">
        <p14:creationId xmlns:p14="http://schemas.microsoft.com/office/powerpoint/2010/main" val="373595437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22" name="Rectangle 2"/>
          <p:cNvSpPr>
            <a:spLocks noChangeArrowheads="1"/>
          </p:cNvSpPr>
          <p:nvPr/>
        </p:nvSpPr>
        <p:spPr bwMode="auto">
          <a:xfrm>
            <a:off x="227013" y="1196975"/>
            <a:ext cx="792638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a:buFontTx/>
              <a:buAutoNum type="alphaLcPeriod"/>
            </a:pPr>
            <a:r>
              <a:rPr lang="en-US" sz="2200" dirty="0">
                <a:solidFill>
                  <a:srgbClr val="000000"/>
                </a:solidFill>
              </a:rPr>
              <a:t>Two overlapping water waves produce an interference pattern. </a:t>
            </a:r>
          </a:p>
          <a:p>
            <a:pPr marL="533400" indent="-533400">
              <a:buFontTx/>
              <a:buAutoNum type="alphaLcPeriod"/>
            </a:pPr>
            <a:r>
              <a:rPr lang="en-US" sz="2200" dirty="0">
                <a:solidFill>
                  <a:srgbClr val="000000"/>
                </a:solidFill>
              </a:rPr>
              <a:t>Overlapping concentric circles produce a pictorial representation of an interference pattern.</a:t>
            </a:r>
          </a:p>
        </p:txBody>
      </p:sp>
      <p:pic>
        <p:nvPicPr>
          <p:cNvPr id="4945924" name="Picture 4" descr="CPPE-Ch25-7_p499-OvrlapA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0456" y="3276599"/>
            <a:ext cx="5484813" cy="304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79759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Standing wave</a:t>
            </a:r>
            <a:endParaRPr lang="en-US" dirty="0"/>
          </a:p>
        </p:txBody>
      </p:sp>
      <p:sp>
        <p:nvSpPr>
          <p:cNvPr id="3" name="Content Placeholder 2"/>
          <p:cNvSpPr>
            <a:spLocks noGrp="1"/>
          </p:cNvSpPr>
          <p:nvPr>
            <p:ph idx="1"/>
          </p:nvPr>
        </p:nvSpPr>
        <p:spPr/>
        <p:txBody>
          <a:bodyPr/>
          <a:lstStyle/>
          <a:p>
            <a:pPr marL="0" indent="0">
              <a:buNone/>
            </a:pPr>
            <a:r>
              <a:rPr lang="en-US" b="1" dirty="0">
                <a:solidFill>
                  <a:srgbClr val="000000"/>
                </a:solidFill>
                <a:ea typeface="Times New Roman" pitchFamily="18" charset="0"/>
                <a:cs typeface="Minion-Bold" charset="0"/>
              </a:rPr>
              <a:t>A standing wave forms only if half a wavelength or a multiple of half a wavelength fits exactly into the length of the vibrating medium</a:t>
            </a:r>
            <a:endParaRPr lang="en-US" dirty="0"/>
          </a:p>
        </p:txBody>
      </p:sp>
    </p:spTree>
    <p:extLst>
      <p:ext uri="{BB962C8B-B14F-4D97-AF65-F5344CB8AC3E}">
        <p14:creationId xmlns:p14="http://schemas.microsoft.com/office/powerpoint/2010/main" val="373595437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000000"/>
                </a:solidFill>
              </a:rPr>
              <a:t>Produce a wave by tying a rope to a wall and shaking the free end up and down. The wave reflects back along the rope to you. </a:t>
            </a:r>
          </a:p>
          <a:p>
            <a:r>
              <a:rPr lang="en-US" dirty="0">
                <a:solidFill>
                  <a:srgbClr val="000000"/>
                </a:solidFill>
              </a:rPr>
              <a:t>By shaking the rope just right, you can cause the incident (original) and reflected waves to form a standing wave. </a:t>
            </a:r>
          </a:p>
          <a:p>
            <a:r>
              <a:rPr lang="en-US" dirty="0">
                <a:solidFill>
                  <a:srgbClr val="000000"/>
                </a:solidFill>
              </a:rPr>
              <a:t>A </a:t>
            </a:r>
            <a:r>
              <a:rPr lang="en-US" b="1" dirty="0">
                <a:solidFill>
                  <a:srgbClr val="000000"/>
                </a:solidFill>
              </a:rPr>
              <a:t>standing wave </a:t>
            </a:r>
            <a:r>
              <a:rPr lang="en-US" dirty="0">
                <a:solidFill>
                  <a:srgbClr val="000000"/>
                </a:solidFill>
              </a:rPr>
              <a:t>is a wave that appears to stay in one place—it does not seem to move through the medium. </a:t>
            </a:r>
          </a:p>
          <a:p>
            <a:pPr marL="0" indent="0">
              <a:buNone/>
            </a:pPr>
            <a:endParaRPr lang="en-US" dirty="0" smtClean="0"/>
          </a:p>
          <a:p>
            <a:pPr marL="0" indent="0">
              <a:buNone/>
            </a:pPr>
            <a:r>
              <a:rPr lang="en-US" dirty="0"/>
              <a:t>http://www.youtube.com/watch?v=-gr7KmTOrx0</a:t>
            </a:r>
          </a:p>
        </p:txBody>
      </p:sp>
    </p:spTree>
    <p:extLst>
      <p:ext uri="{BB962C8B-B14F-4D97-AF65-F5344CB8AC3E}">
        <p14:creationId xmlns:p14="http://schemas.microsoft.com/office/powerpoint/2010/main" val="373595437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5029200" cy="4876800"/>
          </a:xfrm>
        </p:spPr>
        <p:txBody>
          <a:bodyPr>
            <a:normAutofit fontScale="92500"/>
          </a:bodyPr>
          <a:lstStyle/>
          <a:p>
            <a:pPr marL="0" indent="0">
              <a:buNone/>
            </a:pPr>
            <a:r>
              <a:rPr lang="en-US" sz="2200" dirty="0">
                <a:solidFill>
                  <a:srgbClr val="000000"/>
                </a:solidFill>
              </a:rPr>
              <a:t>Certain parts of a standing wave remain stationary</a:t>
            </a:r>
            <a:r>
              <a:rPr lang="en-US" sz="2200" dirty="0" smtClean="0">
                <a:solidFill>
                  <a:srgbClr val="000000"/>
                </a:solidFill>
              </a:rPr>
              <a:t>.</a:t>
            </a:r>
          </a:p>
          <a:p>
            <a:pPr marL="0" indent="0">
              <a:buNone/>
            </a:pPr>
            <a:endParaRPr lang="en-US" sz="2200" b="1" dirty="0">
              <a:solidFill>
                <a:srgbClr val="000000"/>
              </a:solidFill>
            </a:endParaRPr>
          </a:p>
          <a:p>
            <a:pPr marL="746125" lvl="1" indent="-285750">
              <a:buFontTx/>
              <a:buChar char="•"/>
            </a:pPr>
            <a:r>
              <a:rPr lang="en-US" sz="2200" b="1" dirty="0">
                <a:solidFill>
                  <a:srgbClr val="000000"/>
                </a:solidFill>
              </a:rPr>
              <a:t>Nodes </a:t>
            </a:r>
            <a:r>
              <a:rPr lang="en-US" sz="2200" dirty="0">
                <a:solidFill>
                  <a:srgbClr val="000000"/>
                </a:solidFill>
              </a:rPr>
              <a:t>are the stationary points on a standing wave. Hold your fingers on either side of the rope at a node, and the rope will not touch them. </a:t>
            </a:r>
            <a:endParaRPr lang="en-US" sz="2200" dirty="0" smtClean="0">
              <a:solidFill>
                <a:srgbClr val="000000"/>
              </a:solidFill>
            </a:endParaRPr>
          </a:p>
          <a:p>
            <a:pPr marL="460375" lvl="1" indent="0">
              <a:buNone/>
            </a:pPr>
            <a:endParaRPr lang="en-US" sz="2200" dirty="0">
              <a:solidFill>
                <a:srgbClr val="000000"/>
              </a:solidFill>
            </a:endParaRPr>
          </a:p>
          <a:p>
            <a:pPr marL="746125" lvl="1" indent="-285750">
              <a:buFontTx/>
              <a:buChar char="•"/>
            </a:pPr>
            <a:r>
              <a:rPr lang="en-US" sz="2200" dirty="0">
                <a:solidFill>
                  <a:srgbClr val="000000"/>
                </a:solidFill>
              </a:rPr>
              <a:t>The positions on a standing wave with the largest amplitudes are known as </a:t>
            </a:r>
            <a:r>
              <a:rPr lang="en-US" sz="2200" b="1" dirty="0">
                <a:solidFill>
                  <a:srgbClr val="000000"/>
                </a:solidFill>
              </a:rPr>
              <a:t>antinodes. </a:t>
            </a:r>
            <a:endParaRPr lang="en-US" sz="2200" b="1" dirty="0" smtClean="0">
              <a:solidFill>
                <a:srgbClr val="000000"/>
              </a:solidFill>
            </a:endParaRPr>
          </a:p>
          <a:p>
            <a:pPr marL="460375" lvl="1" indent="0">
              <a:buNone/>
            </a:pPr>
            <a:endParaRPr lang="en-US" sz="2200" dirty="0">
              <a:solidFill>
                <a:srgbClr val="000000"/>
              </a:solidFill>
            </a:endParaRPr>
          </a:p>
          <a:p>
            <a:pPr marL="746125" lvl="1" indent="-285750">
              <a:buFontTx/>
              <a:buChar char="•"/>
            </a:pPr>
            <a:r>
              <a:rPr lang="en-US" sz="2200" dirty="0">
                <a:solidFill>
                  <a:srgbClr val="000000"/>
                </a:solidFill>
              </a:rPr>
              <a:t>Antinodes occur halfway between nodes.</a:t>
            </a:r>
          </a:p>
          <a:p>
            <a:pPr marL="0" indent="0">
              <a:buNone/>
            </a:pPr>
            <a:endParaRPr lang="en-US" dirty="0"/>
          </a:p>
        </p:txBody>
      </p:sp>
      <p:pic>
        <p:nvPicPr>
          <p:cNvPr id="7170" name="Picture 2" descr="https://sites.google.com/site/bromfieldphysics/Wave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2173" y="2057400"/>
            <a:ext cx="2898401"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95437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solidFill>
                  <a:srgbClr val="000000"/>
                </a:solidFill>
              </a:rPr>
              <a:t>Standing waves are the result of interference. </a:t>
            </a:r>
            <a:endParaRPr lang="en-US" dirty="0" smtClean="0">
              <a:solidFill>
                <a:srgbClr val="000000"/>
              </a:solidFill>
            </a:endParaRPr>
          </a:p>
          <a:p>
            <a:pPr marL="0" indent="0">
              <a:buNone/>
            </a:pPr>
            <a:endParaRPr lang="en-US" dirty="0">
              <a:solidFill>
                <a:srgbClr val="000000"/>
              </a:solidFill>
            </a:endParaRPr>
          </a:p>
          <a:p>
            <a:pPr marL="0" indent="0">
              <a:buNone/>
            </a:pPr>
            <a:r>
              <a:rPr lang="en-US" dirty="0">
                <a:solidFill>
                  <a:srgbClr val="000000"/>
                </a:solidFill>
              </a:rPr>
              <a:t>When two waves of equal amplitude and wavelength pass through each other in opposite directions, the waves are always out of phase at the nodes. </a:t>
            </a:r>
            <a:endParaRPr lang="en-US" dirty="0" smtClean="0">
              <a:solidFill>
                <a:srgbClr val="000000"/>
              </a:solidFill>
            </a:endParaRPr>
          </a:p>
          <a:p>
            <a:pPr marL="0" indent="0">
              <a:buNone/>
            </a:pPr>
            <a:endParaRPr lang="en-US" dirty="0">
              <a:solidFill>
                <a:srgbClr val="000000"/>
              </a:solidFill>
            </a:endParaRPr>
          </a:p>
          <a:p>
            <a:pPr marL="0" indent="0">
              <a:buNone/>
            </a:pPr>
            <a:r>
              <a:rPr lang="en-US" dirty="0">
                <a:solidFill>
                  <a:srgbClr val="000000"/>
                </a:solidFill>
              </a:rPr>
              <a:t>The nodes are stable regions of destructive interference</a:t>
            </a:r>
            <a:endParaRPr lang="en-US" dirty="0"/>
          </a:p>
        </p:txBody>
      </p:sp>
    </p:spTree>
    <p:extLst>
      <p:ext uri="{BB962C8B-B14F-4D97-AF65-F5344CB8AC3E}">
        <p14:creationId xmlns:p14="http://schemas.microsoft.com/office/powerpoint/2010/main" val="373595437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2306" name="Rectangle 2"/>
          <p:cNvSpPr>
            <a:spLocks noChangeArrowheads="1"/>
          </p:cNvSpPr>
          <p:nvPr/>
        </p:nvSpPr>
        <p:spPr bwMode="auto">
          <a:xfrm>
            <a:off x="227013" y="1196975"/>
            <a:ext cx="84597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rPr>
              <a:t>The incident and reflected waves interfere to produce a standing wave. The nodes are places that remain stationary.</a:t>
            </a:r>
          </a:p>
        </p:txBody>
      </p:sp>
      <p:pic>
        <p:nvPicPr>
          <p:cNvPr id="4962308" name="Picture 4" descr="CPPE-Ch25-8_p500-WvsNod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0863" y="2284413"/>
            <a:ext cx="5502275" cy="3659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64920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solidFill>
                  <a:srgbClr val="000000"/>
                </a:solidFill>
              </a:rPr>
              <a:t>You </a:t>
            </a:r>
            <a:r>
              <a:rPr lang="en-US" dirty="0">
                <a:solidFill>
                  <a:srgbClr val="000000"/>
                </a:solidFill>
              </a:rPr>
              <a:t>can produce a variety of standing waves by shaking the rope at different frequencies. </a:t>
            </a:r>
            <a:endParaRPr lang="en-US" dirty="0" smtClean="0">
              <a:solidFill>
                <a:srgbClr val="000000"/>
              </a:solidFill>
            </a:endParaRPr>
          </a:p>
          <a:p>
            <a:pPr marL="0" indent="0">
              <a:buNone/>
            </a:pPr>
            <a:endParaRPr lang="en-US" dirty="0">
              <a:solidFill>
                <a:srgbClr val="000000"/>
              </a:solidFill>
            </a:endParaRPr>
          </a:p>
          <a:p>
            <a:pPr marL="0" indent="0">
              <a:buNone/>
            </a:pPr>
            <a:r>
              <a:rPr lang="en-US" dirty="0">
                <a:solidFill>
                  <a:srgbClr val="000000"/>
                </a:solidFill>
              </a:rPr>
              <a:t>Once you find a frequency that produces a standing wave, double or triple frequencies will also produce a standing wave.</a:t>
            </a:r>
          </a:p>
          <a:p>
            <a:pPr marL="0" indent="0">
              <a:buNone/>
            </a:pPr>
            <a:endParaRPr lang="en-US" dirty="0"/>
          </a:p>
        </p:txBody>
      </p:sp>
    </p:spTree>
    <p:extLst>
      <p:ext uri="{BB962C8B-B14F-4D97-AF65-F5344CB8AC3E}">
        <p14:creationId xmlns:p14="http://schemas.microsoft.com/office/powerpoint/2010/main" val="373595437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66406" name="Picture 6" descr="CPPE-Ch25-8_p501-Shak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7213" y="2970213"/>
            <a:ext cx="5484812" cy="3262312"/>
          </a:xfrm>
          <a:prstGeom prst="rect">
            <a:avLst/>
          </a:prstGeom>
          <a:noFill/>
          <a:extLst>
            <a:ext uri="{909E8E84-426E-40DD-AFC4-6F175D3DCCD1}">
              <a14:hiddenFill xmlns:a14="http://schemas.microsoft.com/office/drawing/2010/main">
                <a:solidFill>
                  <a:srgbClr val="FFFFFF"/>
                </a:solidFill>
              </a14:hiddenFill>
            </a:ext>
          </a:extLst>
        </p:spPr>
      </p:pic>
      <p:sp>
        <p:nvSpPr>
          <p:cNvPr id="4966402" name="Rectangle 2"/>
          <p:cNvSpPr>
            <a:spLocks noChangeArrowheads="1"/>
          </p:cNvSpPr>
          <p:nvPr/>
        </p:nvSpPr>
        <p:spPr bwMode="auto">
          <a:xfrm>
            <a:off x="227013" y="1196975"/>
            <a:ext cx="86883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a:buFontTx/>
              <a:buAutoNum type="alphaLcPeriod"/>
            </a:pPr>
            <a:r>
              <a:rPr lang="en-US" sz="2000" dirty="0">
                <a:solidFill>
                  <a:srgbClr val="000000"/>
                </a:solidFill>
              </a:rPr>
              <a:t>Shake the rope until you set up a standing wave of ½ wavelength. </a:t>
            </a:r>
            <a:endParaRPr lang="en-US" sz="2000" b="1" dirty="0">
              <a:solidFill>
                <a:srgbClr val="000000"/>
              </a:solidFill>
            </a:endParaRPr>
          </a:p>
        </p:txBody>
      </p:sp>
    </p:spTree>
    <p:extLst>
      <p:ext uri="{BB962C8B-B14F-4D97-AF65-F5344CB8AC3E}">
        <p14:creationId xmlns:p14="http://schemas.microsoft.com/office/powerpoint/2010/main" val="1316630009"/>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68453" name="Picture 5" descr="CPPE-Ch25-8_p501-ShakeA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970213"/>
            <a:ext cx="5484813" cy="3262312"/>
          </a:xfrm>
          <a:prstGeom prst="rect">
            <a:avLst/>
          </a:prstGeom>
          <a:noFill/>
          <a:extLst>
            <a:ext uri="{909E8E84-426E-40DD-AFC4-6F175D3DCCD1}">
              <a14:hiddenFill xmlns:a14="http://schemas.microsoft.com/office/drawing/2010/main">
                <a:solidFill>
                  <a:srgbClr val="FFFFFF"/>
                </a:solidFill>
              </a14:hiddenFill>
            </a:ext>
          </a:extLst>
        </p:spPr>
      </p:pic>
      <p:sp>
        <p:nvSpPr>
          <p:cNvPr id="4968450" name="Rectangle 2"/>
          <p:cNvSpPr>
            <a:spLocks noChangeArrowheads="1"/>
          </p:cNvSpPr>
          <p:nvPr/>
        </p:nvSpPr>
        <p:spPr bwMode="auto">
          <a:xfrm>
            <a:off x="227013" y="1196975"/>
            <a:ext cx="86883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a:buFontTx/>
              <a:buAutoNum type="alphaLcPeriod"/>
            </a:pPr>
            <a:r>
              <a:rPr lang="en-US" sz="2000" dirty="0">
                <a:solidFill>
                  <a:srgbClr val="000000"/>
                </a:solidFill>
              </a:rPr>
              <a:t>Shake the rope until you set up a standing wave of ½ wavelength. </a:t>
            </a:r>
            <a:endParaRPr lang="en-US" sz="2000" b="1" dirty="0">
              <a:solidFill>
                <a:srgbClr val="000000"/>
              </a:solidFill>
            </a:endParaRPr>
          </a:p>
          <a:p>
            <a:pPr marL="533400" indent="-533400">
              <a:buFontTx/>
              <a:buAutoNum type="alphaLcPeriod"/>
            </a:pPr>
            <a:r>
              <a:rPr lang="en-US" sz="2000" dirty="0">
                <a:solidFill>
                  <a:srgbClr val="000000"/>
                </a:solidFill>
              </a:rPr>
              <a:t>Shake with twice the frequency and produce a standing wave of 1 wavelength. </a:t>
            </a:r>
          </a:p>
        </p:txBody>
      </p:sp>
    </p:spTree>
    <p:extLst>
      <p:ext uri="{BB962C8B-B14F-4D97-AF65-F5344CB8AC3E}">
        <p14:creationId xmlns:p14="http://schemas.microsoft.com/office/powerpoint/2010/main" val="404772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 of heat energy</a:t>
            </a:r>
          </a:p>
        </p:txBody>
      </p:sp>
      <p:sp>
        <p:nvSpPr>
          <p:cNvPr id="3" name="Content Placeholder 2"/>
          <p:cNvSpPr>
            <a:spLocks noGrp="1"/>
          </p:cNvSpPr>
          <p:nvPr>
            <p:ph idx="1"/>
          </p:nvPr>
        </p:nvSpPr>
        <p:spPr>
          <a:xfrm>
            <a:off x="457200" y="1600200"/>
            <a:ext cx="4572000" cy="4876800"/>
          </a:xfrm>
        </p:spPr>
        <p:txBody>
          <a:bodyPr/>
          <a:lstStyle/>
          <a:p>
            <a:pPr marL="0" indent="0">
              <a:buNone/>
            </a:pPr>
            <a:r>
              <a:rPr lang="en-US" dirty="0"/>
              <a:t>Radiation is a method of heat transfer that does not rely upon any contact between the heat source and the heated object as is the case with conduction and convection.</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828800"/>
            <a:ext cx="3114675" cy="2064882"/>
          </a:xfrm>
          <a:prstGeom prst="rect">
            <a:avLst/>
          </a:prstGeom>
        </p:spPr>
      </p:pic>
    </p:spTree>
    <p:extLst>
      <p:ext uri="{BB962C8B-B14F-4D97-AF65-F5344CB8AC3E}">
        <p14:creationId xmlns:p14="http://schemas.microsoft.com/office/powerpoint/2010/main" val="258202213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0498" name="Rectangle 2"/>
          <p:cNvSpPr>
            <a:spLocks noChangeArrowheads="1"/>
          </p:cNvSpPr>
          <p:nvPr/>
        </p:nvSpPr>
        <p:spPr bwMode="auto">
          <a:xfrm>
            <a:off x="227013" y="1196975"/>
            <a:ext cx="8688387"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a:buFontTx/>
              <a:buAutoNum type="alphaLcPeriod"/>
            </a:pPr>
            <a:r>
              <a:rPr lang="en-US" sz="2000" dirty="0">
                <a:solidFill>
                  <a:srgbClr val="000000"/>
                </a:solidFill>
              </a:rPr>
              <a:t>Shake the rope until you set up a standing wave of ½ wavelength. </a:t>
            </a:r>
            <a:endParaRPr lang="en-US" sz="2000" b="1" dirty="0">
              <a:solidFill>
                <a:srgbClr val="000000"/>
              </a:solidFill>
            </a:endParaRPr>
          </a:p>
          <a:p>
            <a:pPr marL="533400" indent="-533400">
              <a:buFontTx/>
              <a:buAutoNum type="alphaLcPeriod"/>
            </a:pPr>
            <a:r>
              <a:rPr lang="en-US" sz="2000" dirty="0">
                <a:solidFill>
                  <a:srgbClr val="000000"/>
                </a:solidFill>
              </a:rPr>
              <a:t>Shake with twice the frequency and produce a standing wave of 1 wavelength. </a:t>
            </a:r>
          </a:p>
          <a:p>
            <a:pPr marL="533400" indent="-533400">
              <a:buFontTx/>
              <a:buAutoNum type="alphaLcPeriod"/>
            </a:pPr>
            <a:r>
              <a:rPr lang="en-US" sz="2000" dirty="0">
                <a:solidFill>
                  <a:srgbClr val="000000"/>
                </a:solidFill>
              </a:rPr>
              <a:t>Shake with three times the frequency and produce a standing wave of 1 ½  wavelengths.</a:t>
            </a:r>
          </a:p>
        </p:txBody>
      </p:sp>
      <p:pic>
        <p:nvPicPr>
          <p:cNvPr id="4970500" name="Picture 4" descr="CPPE-Ch25-8_p501-ShakeAB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971800"/>
            <a:ext cx="5484813" cy="3262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98222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5029200" cy="4876800"/>
          </a:xfrm>
        </p:spPr>
        <p:txBody>
          <a:bodyPr/>
          <a:lstStyle/>
          <a:p>
            <a:pPr marL="0" indent="0">
              <a:buNone/>
            </a:pPr>
            <a:r>
              <a:rPr lang="en-US" dirty="0">
                <a:solidFill>
                  <a:srgbClr val="000000"/>
                </a:solidFill>
              </a:rPr>
              <a:t>Standing waves are set up in the strings of musical instruments that are struck. </a:t>
            </a:r>
          </a:p>
          <a:p>
            <a:pPr marL="0" indent="0">
              <a:buNone/>
            </a:pPr>
            <a:endParaRPr lang="en-US" dirty="0" smtClean="0"/>
          </a:p>
          <a:p>
            <a:pPr marL="0" indent="0">
              <a:buNone/>
            </a:pPr>
            <a:r>
              <a:rPr lang="en-US" dirty="0">
                <a:solidFill>
                  <a:srgbClr val="000000"/>
                </a:solidFill>
              </a:rPr>
              <a:t>Standing waves can be produced in either transverse or longitudinal waves.</a:t>
            </a:r>
          </a:p>
          <a:p>
            <a:pPr marL="0" indent="0">
              <a:buNone/>
            </a:pPr>
            <a:endParaRPr lang="en-US" dirty="0"/>
          </a:p>
        </p:txBody>
      </p:sp>
      <p:pic>
        <p:nvPicPr>
          <p:cNvPr id="10242" name="Picture 2" descr="http://www.shelleyjames.co.uk/image.php?width=600&amp;cropratio=600&amp;image=/wp-content/uploads/2013/10/Seth-lar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524000"/>
            <a:ext cx="2670289" cy="1855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95437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E63219"/>
                </a:solidFill>
              </a:rPr>
              <a:t>The Doppler Effect</a:t>
            </a:r>
          </a:p>
        </p:txBody>
      </p:sp>
      <p:sp>
        <p:nvSpPr>
          <p:cNvPr id="3" name="Content Placeholder 2"/>
          <p:cNvSpPr>
            <a:spLocks noGrp="1"/>
          </p:cNvSpPr>
          <p:nvPr>
            <p:ph idx="1"/>
          </p:nvPr>
        </p:nvSpPr>
        <p:spPr/>
        <p:txBody>
          <a:bodyPr/>
          <a:lstStyle/>
          <a:p>
            <a:pPr marL="0" indent="0">
              <a:buNone/>
            </a:pPr>
            <a:r>
              <a:rPr lang="en-US" b="1" dirty="0">
                <a:solidFill>
                  <a:srgbClr val="000000"/>
                </a:solidFill>
                <a:ea typeface="Times New Roman" pitchFamily="18" charset="0"/>
                <a:cs typeface="Minion-Bold" charset="0"/>
              </a:rPr>
              <a:t>As a wave source approaches, an observer encounters waves with a higher frequency. As the wave source moves away, an observer encounters waves with a lower frequency. </a:t>
            </a:r>
          </a:p>
          <a:p>
            <a:pPr marL="0" indent="0">
              <a:buNone/>
            </a:pPr>
            <a:endParaRPr lang="en-US" dirty="0"/>
          </a:p>
        </p:txBody>
      </p:sp>
    </p:spTree>
    <p:extLst>
      <p:ext uri="{BB962C8B-B14F-4D97-AF65-F5344CB8AC3E}">
        <p14:creationId xmlns:p14="http://schemas.microsoft.com/office/powerpoint/2010/main" val="3735954378"/>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5638800" cy="4876800"/>
          </a:xfrm>
        </p:spPr>
        <p:txBody>
          <a:bodyPr>
            <a:normAutofit fontScale="92500" lnSpcReduction="10000"/>
          </a:bodyPr>
          <a:lstStyle/>
          <a:p>
            <a:pPr marL="0" indent="0">
              <a:buNone/>
            </a:pPr>
            <a:r>
              <a:rPr lang="en-US" dirty="0">
                <a:solidFill>
                  <a:srgbClr val="000000"/>
                </a:solidFill>
              </a:rPr>
              <a:t>Imagine a bug jiggling its legs and bobbing up and down in the middle of a quiet puddle. </a:t>
            </a:r>
          </a:p>
          <a:p>
            <a:pPr marL="0" indent="0">
              <a:buNone/>
            </a:pPr>
            <a:endParaRPr lang="en-US" dirty="0" smtClean="0">
              <a:solidFill>
                <a:srgbClr val="000000"/>
              </a:solidFill>
            </a:endParaRPr>
          </a:p>
          <a:p>
            <a:pPr marL="0" indent="0">
              <a:buNone/>
            </a:pPr>
            <a:r>
              <a:rPr lang="en-US" dirty="0" smtClean="0">
                <a:solidFill>
                  <a:srgbClr val="000000"/>
                </a:solidFill>
              </a:rPr>
              <a:t>The </a:t>
            </a:r>
            <a:r>
              <a:rPr lang="en-US" dirty="0">
                <a:solidFill>
                  <a:srgbClr val="000000"/>
                </a:solidFill>
              </a:rPr>
              <a:t>crests of the wave it makes are concentric circles, because the wave speed is the same in all directions. </a:t>
            </a:r>
          </a:p>
          <a:p>
            <a:pPr marL="0" indent="0">
              <a:buNone/>
            </a:pPr>
            <a:endParaRPr lang="en-US" dirty="0" smtClean="0">
              <a:solidFill>
                <a:srgbClr val="000000"/>
              </a:solidFill>
            </a:endParaRPr>
          </a:p>
          <a:p>
            <a:pPr marL="0" indent="0">
              <a:buNone/>
            </a:pPr>
            <a:r>
              <a:rPr lang="en-US" dirty="0" smtClean="0">
                <a:solidFill>
                  <a:srgbClr val="000000"/>
                </a:solidFill>
              </a:rPr>
              <a:t>If </a:t>
            </a:r>
            <a:r>
              <a:rPr lang="en-US" dirty="0">
                <a:solidFill>
                  <a:srgbClr val="000000"/>
                </a:solidFill>
              </a:rPr>
              <a:t>the bug bobs in the water at a constant frequency, the wavelength will be the same for all successive waves. </a:t>
            </a:r>
          </a:p>
          <a:p>
            <a:pPr marL="0" indent="0">
              <a:buNone/>
            </a:pPr>
            <a:endParaRPr lang="en-US" dirty="0" smtClean="0">
              <a:solidFill>
                <a:srgbClr val="000000"/>
              </a:solidFill>
            </a:endParaRPr>
          </a:p>
          <a:p>
            <a:pPr marL="0" indent="0">
              <a:buNone/>
            </a:pPr>
            <a:r>
              <a:rPr lang="en-US" dirty="0" smtClean="0">
                <a:solidFill>
                  <a:srgbClr val="000000"/>
                </a:solidFill>
              </a:rPr>
              <a:t>The </a:t>
            </a:r>
            <a:r>
              <a:rPr lang="en-US" dirty="0">
                <a:solidFill>
                  <a:srgbClr val="000000"/>
                </a:solidFill>
              </a:rPr>
              <a:t>wave frequency is the same as the bug’s bobbing frequency.</a:t>
            </a:r>
          </a:p>
          <a:p>
            <a:pPr marL="0" indent="0">
              <a:buNone/>
            </a:pPr>
            <a:endParaRPr lang="en-US" dirty="0"/>
          </a:p>
        </p:txBody>
      </p:sp>
      <p:pic>
        <p:nvPicPr>
          <p:cNvPr id="4" name="Picture 5" descr="CPPE-Ch25-9_p502-BugFreq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8831" y="2444620"/>
            <a:ext cx="2769083" cy="2432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95437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199" y="1600200"/>
            <a:ext cx="8238931" cy="4876800"/>
          </a:xfrm>
        </p:spPr>
        <p:txBody>
          <a:bodyPr>
            <a:normAutofit/>
          </a:bodyPr>
          <a:lstStyle/>
          <a:p>
            <a:pPr marL="0" indent="0">
              <a:buNone/>
            </a:pPr>
            <a:r>
              <a:rPr lang="en-US" dirty="0">
                <a:solidFill>
                  <a:srgbClr val="000000"/>
                </a:solidFill>
              </a:rPr>
              <a:t>Suppose the jiggling bug moves across the water at a speed that is less than the wave speed.</a:t>
            </a:r>
          </a:p>
          <a:p>
            <a:pPr marL="0" indent="0">
              <a:buNone/>
            </a:pPr>
            <a:endParaRPr lang="en-US" dirty="0" smtClean="0">
              <a:solidFill>
                <a:srgbClr val="000000"/>
              </a:solidFill>
            </a:endParaRPr>
          </a:p>
          <a:p>
            <a:pPr marL="0" indent="0">
              <a:buNone/>
            </a:pPr>
            <a:r>
              <a:rPr lang="en-US" dirty="0" smtClean="0">
                <a:solidFill>
                  <a:srgbClr val="000000"/>
                </a:solidFill>
              </a:rPr>
              <a:t>The </a:t>
            </a:r>
            <a:r>
              <a:rPr lang="en-US" dirty="0">
                <a:solidFill>
                  <a:srgbClr val="000000"/>
                </a:solidFill>
              </a:rPr>
              <a:t>wave pattern is distorted and is no longer concentric. </a:t>
            </a:r>
          </a:p>
          <a:p>
            <a:pPr marL="0" indent="0">
              <a:buNone/>
            </a:pPr>
            <a:endParaRPr lang="en-US" dirty="0" smtClean="0">
              <a:solidFill>
                <a:srgbClr val="000000"/>
              </a:solidFill>
            </a:endParaRPr>
          </a:p>
          <a:p>
            <a:pPr marL="0" indent="0">
              <a:buNone/>
            </a:pPr>
            <a:r>
              <a:rPr lang="en-US" dirty="0" smtClean="0">
                <a:solidFill>
                  <a:srgbClr val="000000"/>
                </a:solidFill>
              </a:rPr>
              <a:t>The </a:t>
            </a:r>
            <a:r>
              <a:rPr lang="en-US" dirty="0">
                <a:solidFill>
                  <a:srgbClr val="000000"/>
                </a:solidFill>
              </a:rPr>
              <a:t>center of the outer crest is made when the bug is at the center of that circle. </a:t>
            </a:r>
          </a:p>
          <a:p>
            <a:pPr marL="0" indent="0">
              <a:buNone/>
            </a:pPr>
            <a:endParaRPr lang="en-US" dirty="0" smtClean="0">
              <a:solidFill>
                <a:srgbClr val="000000"/>
              </a:solidFill>
            </a:endParaRPr>
          </a:p>
          <a:p>
            <a:pPr marL="0" indent="0">
              <a:buNone/>
            </a:pPr>
            <a:r>
              <a:rPr lang="en-US" dirty="0" smtClean="0">
                <a:solidFill>
                  <a:srgbClr val="000000"/>
                </a:solidFill>
              </a:rPr>
              <a:t>The </a:t>
            </a:r>
            <a:r>
              <a:rPr lang="en-US" dirty="0">
                <a:solidFill>
                  <a:srgbClr val="000000"/>
                </a:solidFill>
              </a:rPr>
              <a:t>center of the next smaller crest was made when the bug was at the center of that circle, and so forth. </a:t>
            </a:r>
          </a:p>
          <a:p>
            <a:pPr marL="0" indent="0">
              <a:buNone/>
            </a:pPr>
            <a:endParaRPr lang="en-US" dirty="0"/>
          </a:p>
        </p:txBody>
      </p:sp>
    </p:spTree>
    <p:extLst>
      <p:ext uri="{BB962C8B-B14F-4D97-AF65-F5344CB8AC3E}">
        <p14:creationId xmlns:p14="http://schemas.microsoft.com/office/powerpoint/2010/main" val="373595437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E63219"/>
                </a:solidFill>
              </a:rPr>
              <a:t>The Doppler Effect</a:t>
            </a:r>
            <a:br>
              <a:rPr lang="en-US" b="1" dirty="0">
                <a:solidFill>
                  <a:srgbClr val="E63219"/>
                </a:solidFill>
              </a:rPr>
            </a:br>
            <a:endParaRPr lang="en-US" dirty="0"/>
          </a:p>
        </p:txBody>
      </p:sp>
      <p:sp>
        <p:nvSpPr>
          <p:cNvPr id="3" name="Content Placeholder 2"/>
          <p:cNvSpPr>
            <a:spLocks noGrp="1"/>
          </p:cNvSpPr>
          <p:nvPr>
            <p:ph idx="1"/>
          </p:nvPr>
        </p:nvSpPr>
        <p:spPr>
          <a:xfrm>
            <a:off x="457200" y="1524000"/>
            <a:ext cx="4876800" cy="4876800"/>
          </a:xfrm>
        </p:spPr>
        <p:txBody>
          <a:bodyPr/>
          <a:lstStyle/>
          <a:p>
            <a:pPr marL="0" indent="0">
              <a:buNone/>
            </a:pPr>
            <a:r>
              <a:rPr lang="en-US" dirty="0">
                <a:solidFill>
                  <a:srgbClr val="000000"/>
                </a:solidFill>
              </a:rPr>
              <a:t>The bug maintains the same bobbing frequency as before.</a:t>
            </a:r>
          </a:p>
          <a:p>
            <a:pPr marL="0" indent="0">
              <a:buNone/>
            </a:pPr>
            <a:endParaRPr lang="en-US" dirty="0" smtClean="0">
              <a:solidFill>
                <a:srgbClr val="000000"/>
              </a:solidFill>
            </a:endParaRPr>
          </a:p>
          <a:p>
            <a:pPr marL="0" indent="0">
              <a:buNone/>
            </a:pPr>
            <a:r>
              <a:rPr lang="en-US" dirty="0" smtClean="0">
                <a:solidFill>
                  <a:srgbClr val="000000"/>
                </a:solidFill>
              </a:rPr>
              <a:t>However</a:t>
            </a:r>
            <a:r>
              <a:rPr lang="en-US" dirty="0">
                <a:solidFill>
                  <a:srgbClr val="000000"/>
                </a:solidFill>
              </a:rPr>
              <a:t>, an observer would encounter a </a:t>
            </a:r>
            <a:r>
              <a:rPr lang="en-US" i="1" dirty="0">
                <a:solidFill>
                  <a:srgbClr val="000000"/>
                </a:solidFill>
              </a:rPr>
              <a:t>higher </a:t>
            </a:r>
            <a:r>
              <a:rPr lang="en-US" dirty="0">
                <a:solidFill>
                  <a:srgbClr val="000000"/>
                </a:solidFill>
              </a:rPr>
              <a:t>frequency if the bug is moving toward the observer.</a:t>
            </a:r>
          </a:p>
          <a:p>
            <a:pPr marL="0" indent="0">
              <a:buNone/>
            </a:pPr>
            <a:endParaRPr lang="en-US" dirty="0" smtClean="0">
              <a:solidFill>
                <a:srgbClr val="000000"/>
              </a:solidFill>
            </a:endParaRPr>
          </a:p>
          <a:p>
            <a:pPr marL="0" indent="0">
              <a:buNone/>
            </a:pPr>
            <a:r>
              <a:rPr lang="en-US" dirty="0" smtClean="0">
                <a:solidFill>
                  <a:srgbClr val="000000"/>
                </a:solidFill>
              </a:rPr>
              <a:t>This </a:t>
            </a:r>
            <a:r>
              <a:rPr lang="en-US" dirty="0">
                <a:solidFill>
                  <a:srgbClr val="000000"/>
                </a:solidFill>
              </a:rPr>
              <a:t>is because each successive crest has a shorter distance to travel so they arrive more frequently.</a:t>
            </a:r>
          </a:p>
          <a:p>
            <a:pPr marL="0" indent="0">
              <a:buNone/>
            </a:pPr>
            <a:endParaRPr lang="en-US" dirty="0"/>
          </a:p>
        </p:txBody>
      </p:sp>
      <p:pic>
        <p:nvPicPr>
          <p:cNvPr id="4" name="Picture 5" descr="CPPE_Up25-9_p502-BugFreq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746250"/>
            <a:ext cx="3609975" cy="3171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52761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5074" name="Rectangle 2"/>
          <p:cNvSpPr>
            <a:spLocks noChangeArrowheads="1"/>
          </p:cNvSpPr>
          <p:nvPr/>
        </p:nvSpPr>
        <p:spPr bwMode="auto">
          <a:xfrm>
            <a:off x="227013" y="1196975"/>
            <a:ext cx="5868987" cy="234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solidFill>
                  <a:srgbClr val="000000"/>
                </a:solidFill>
              </a:rPr>
              <a:t>Police use the Doppler effect of radar waves to measure the speeds of cars on the highway. </a:t>
            </a:r>
          </a:p>
          <a:p>
            <a:r>
              <a:rPr lang="en-US" sz="2000" dirty="0">
                <a:solidFill>
                  <a:srgbClr val="000000"/>
                </a:solidFill>
              </a:rPr>
              <a:t>Radar waves are electromagnetic waves.</a:t>
            </a:r>
          </a:p>
          <a:p>
            <a:r>
              <a:rPr lang="en-US" sz="2000" dirty="0">
                <a:solidFill>
                  <a:srgbClr val="000000"/>
                </a:solidFill>
              </a:rPr>
              <a:t>Police bounce them off moving cars. A computer built into the radar system compares the frequency of the radar with the frequency of the reflected waves to find the speed of the car.</a:t>
            </a:r>
          </a:p>
        </p:txBody>
      </p:sp>
      <p:sp>
        <p:nvSpPr>
          <p:cNvPr id="4995075" name="Rectangle 3"/>
          <p:cNvSpPr>
            <a:spLocks noChangeArrowheads="1"/>
          </p:cNvSpPr>
          <p:nvPr/>
        </p:nvSpPr>
        <p:spPr bwMode="auto">
          <a:xfrm>
            <a:off x="230188" y="623888"/>
            <a:ext cx="86852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2800" b="1" dirty="0" smtClean="0">
                <a:solidFill>
                  <a:srgbClr val="E63219"/>
                </a:solidFill>
              </a:rPr>
              <a:t>The </a:t>
            </a:r>
            <a:r>
              <a:rPr lang="en-US" sz="2800" b="1" dirty="0">
                <a:solidFill>
                  <a:srgbClr val="E63219"/>
                </a:solidFill>
              </a:rPr>
              <a:t>Doppler Effect</a:t>
            </a:r>
          </a:p>
        </p:txBody>
      </p:sp>
      <p:pic>
        <p:nvPicPr>
          <p:cNvPr id="4995076" name="Picture 4" descr="CPPE-Ch25-9_p503-Rad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188" y="4659313"/>
            <a:ext cx="6018212" cy="1471612"/>
          </a:xfrm>
          <a:prstGeom prst="rect">
            <a:avLst/>
          </a:prstGeom>
          <a:noFill/>
          <a:extLst>
            <a:ext uri="{909E8E84-426E-40DD-AFC4-6F175D3DCCD1}">
              <a14:hiddenFill xmlns:a14="http://schemas.microsoft.com/office/drawing/2010/main">
                <a:solidFill>
                  <a:srgbClr val="FFFFFF"/>
                </a:solidFill>
              </a14:hiddenFill>
            </a:ext>
          </a:extLst>
        </p:spPr>
      </p:pic>
      <p:pic>
        <p:nvPicPr>
          <p:cNvPr id="4995077" name="Picture 5" descr="CPPE-Ch25-9_p503-Bi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6350" y="2667000"/>
            <a:ext cx="2601913" cy="351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347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a:t>
            </a:r>
            <a:endParaRPr lang="en-US" dirty="0"/>
          </a:p>
        </p:txBody>
      </p:sp>
      <p:sp>
        <p:nvSpPr>
          <p:cNvPr id="4" name="Content Placeholder 3"/>
          <p:cNvSpPr>
            <a:spLocks noGrp="1" noChangeArrowheads="1"/>
          </p:cNvSpPr>
          <p:nvPr>
            <p:ph idx="1"/>
          </p:nvPr>
        </p:nvSpPr>
        <p:spPr bwMode="auto">
          <a:xfrm>
            <a:off x="457200" y="1600200"/>
            <a:ext cx="8229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indent="0">
              <a:buNone/>
            </a:pPr>
            <a:r>
              <a:rPr lang="en-US" dirty="0">
                <a:solidFill>
                  <a:srgbClr val="000000"/>
                </a:solidFill>
                <a:ea typeface="Times New Roman" pitchFamily="18" charset="0"/>
                <a:cs typeface="Minion-Regular" charset="0"/>
              </a:rPr>
              <a:t>The Doppler effect also occurs for light.</a:t>
            </a:r>
          </a:p>
          <a:p>
            <a:pPr marL="460375" lvl="1" indent="0">
              <a:buNone/>
            </a:pPr>
            <a:endParaRPr lang="en-US" dirty="0" smtClean="0">
              <a:solidFill>
                <a:srgbClr val="000000"/>
              </a:solidFill>
              <a:ea typeface="Times New Roman" pitchFamily="18" charset="0"/>
              <a:cs typeface="Minion-Regular" charset="0"/>
            </a:endParaRPr>
          </a:p>
          <a:p>
            <a:pPr marL="460375" lvl="1" indent="0">
              <a:buNone/>
            </a:pPr>
            <a:r>
              <a:rPr lang="en-US" dirty="0" smtClean="0">
                <a:solidFill>
                  <a:srgbClr val="000000"/>
                </a:solidFill>
                <a:ea typeface="Times New Roman" pitchFamily="18" charset="0"/>
                <a:cs typeface="Minion-Regular" charset="0"/>
              </a:rPr>
              <a:t>When </a:t>
            </a:r>
            <a:r>
              <a:rPr lang="en-US" dirty="0">
                <a:solidFill>
                  <a:srgbClr val="000000"/>
                </a:solidFill>
                <a:ea typeface="Times New Roman" pitchFamily="18" charset="0"/>
                <a:cs typeface="Minion-Regular" charset="0"/>
              </a:rPr>
              <a:t>a light source approaches, there is an increase in its measured frequency.</a:t>
            </a:r>
          </a:p>
          <a:p>
            <a:pPr marL="460375" lvl="1" indent="0">
              <a:buNone/>
            </a:pPr>
            <a:endParaRPr lang="en-US" dirty="0" smtClean="0">
              <a:solidFill>
                <a:srgbClr val="000000"/>
              </a:solidFill>
              <a:ea typeface="Times New Roman" pitchFamily="18" charset="0"/>
              <a:cs typeface="Minion-Regular" charset="0"/>
            </a:endParaRPr>
          </a:p>
          <a:p>
            <a:pPr marL="460375" lvl="1" indent="0">
              <a:buNone/>
            </a:pPr>
            <a:r>
              <a:rPr lang="en-US" dirty="0" smtClean="0">
                <a:solidFill>
                  <a:srgbClr val="000000"/>
                </a:solidFill>
                <a:ea typeface="Times New Roman" pitchFamily="18" charset="0"/>
                <a:cs typeface="Minion-Regular" charset="0"/>
              </a:rPr>
              <a:t>When </a:t>
            </a:r>
            <a:r>
              <a:rPr lang="en-US" dirty="0">
                <a:solidFill>
                  <a:srgbClr val="000000"/>
                </a:solidFill>
                <a:ea typeface="Times New Roman" pitchFamily="18" charset="0"/>
                <a:cs typeface="Minion-Regular" charset="0"/>
              </a:rPr>
              <a:t>it recedes, there is a decrease in its frequency. </a:t>
            </a:r>
          </a:p>
        </p:txBody>
      </p:sp>
      <p:pic>
        <p:nvPicPr>
          <p:cNvPr id="7170" name="Picture 2" descr="http://www.thelawman.net/blog/images/headlights24n-1-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114800"/>
            <a:ext cx="3531793"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52761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a:t>
            </a:r>
          </a:p>
        </p:txBody>
      </p:sp>
      <p:sp>
        <p:nvSpPr>
          <p:cNvPr id="3" name="Content Placeholder 2"/>
          <p:cNvSpPr>
            <a:spLocks noGrp="1"/>
          </p:cNvSpPr>
          <p:nvPr>
            <p:ph idx="1"/>
          </p:nvPr>
        </p:nvSpPr>
        <p:spPr>
          <a:xfrm>
            <a:off x="457200" y="1600200"/>
            <a:ext cx="4343400" cy="4876800"/>
          </a:xfrm>
        </p:spPr>
        <p:txBody>
          <a:bodyPr>
            <a:normAutofit fontScale="92500" lnSpcReduction="20000"/>
          </a:bodyPr>
          <a:lstStyle/>
          <a:p>
            <a:pPr marL="0" indent="0">
              <a:buNone/>
            </a:pPr>
            <a:r>
              <a:rPr lang="en-US" dirty="0">
                <a:solidFill>
                  <a:srgbClr val="000000"/>
                </a:solidFill>
              </a:rPr>
              <a:t>Increasing frequency is called a </a:t>
            </a:r>
            <a:r>
              <a:rPr lang="en-US" b="1" dirty="0">
                <a:solidFill>
                  <a:srgbClr val="000000"/>
                </a:solidFill>
              </a:rPr>
              <a:t>blue shift, </a:t>
            </a:r>
            <a:r>
              <a:rPr lang="en-US" dirty="0">
                <a:solidFill>
                  <a:srgbClr val="000000"/>
                </a:solidFill>
              </a:rPr>
              <a:t>because the increase is toward the high-frequency, or blue, end of the spectrum. </a:t>
            </a:r>
          </a:p>
          <a:p>
            <a:pPr marL="0" indent="0">
              <a:buNone/>
            </a:pPr>
            <a:endParaRPr lang="en-US" dirty="0" smtClean="0">
              <a:solidFill>
                <a:srgbClr val="000000"/>
              </a:solidFill>
            </a:endParaRPr>
          </a:p>
          <a:p>
            <a:pPr marL="0" indent="0">
              <a:buNone/>
            </a:pPr>
            <a:r>
              <a:rPr lang="en-US" dirty="0" smtClean="0">
                <a:solidFill>
                  <a:srgbClr val="000000"/>
                </a:solidFill>
              </a:rPr>
              <a:t>Decreasing </a:t>
            </a:r>
            <a:r>
              <a:rPr lang="en-US" dirty="0">
                <a:solidFill>
                  <a:srgbClr val="000000"/>
                </a:solidFill>
              </a:rPr>
              <a:t>frequency is called a </a:t>
            </a:r>
            <a:r>
              <a:rPr lang="en-US" b="1" dirty="0">
                <a:solidFill>
                  <a:srgbClr val="000000"/>
                </a:solidFill>
              </a:rPr>
              <a:t>red shift, </a:t>
            </a:r>
            <a:r>
              <a:rPr lang="en-US" dirty="0">
                <a:solidFill>
                  <a:srgbClr val="000000"/>
                </a:solidFill>
              </a:rPr>
              <a:t>referring to the low-frequency, or red, end of the color spectrum. </a:t>
            </a:r>
          </a:p>
          <a:p>
            <a:pPr marL="0" indent="0">
              <a:buNone/>
            </a:pPr>
            <a:endParaRPr lang="en-US" dirty="0" smtClean="0">
              <a:solidFill>
                <a:srgbClr val="000000"/>
              </a:solidFill>
            </a:endParaRPr>
          </a:p>
          <a:p>
            <a:pPr marL="0" indent="0">
              <a:buNone/>
            </a:pPr>
            <a:r>
              <a:rPr lang="en-US" dirty="0" smtClean="0">
                <a:solidFill>
                  <a:srgbClr val="000000"/>
                </a:solidFill>
              </a:rPr>
              <a:t>Distant </a:t>
            </a:r>
            <a:r>
              <a:rPr lang="en-US" dirty="0">
                <a:solidFill>
                  <a:srgbClr val="000000"/>
                </a:solidFill>
              </a:rPr>
              <a:t>galaxies show a red shift in their light. A measurement of this shift enables astronomers to calculate their speeds of recession. </a:t>
            </a:r>
          </a:p>
          <a:p>
            <a:pPr marL="0" indent="0">
              <a:buNone/>
            </a:pPr>
            <a:endParaRPr lang="en-US" dirty="0"/>
          </a:p>
        </p:txBody>
      </p:sp>
      <p:pic>
        <p:nvPicPr>
          <p:cNvPr id="14338" name="Picture 2" descr="http://upload.wikimedia.org/wikipedia/commons/7/75/Ssc2003-06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1746161"/>
            <a:ext cx="3800167" cy="288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52761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ea typeface="Times New Roman" pitchFamily="18" charset="0"/>
                <a:cs typeface="Minion-Regular" charset="0"/>
              </a:rPr>
              <a:t>When a source moves toward you, do you measure an increase or decrease in wave speed?</a:t>
            </a:r>
          </a:p>
          <a:p>
            <a:pPr marL="0" indent="0">
              <a:buNone/>
            </a:pPr>
            <a:endParaRPr lang="en-US" dirty="0"/>
          </a:p>
        </p:txBody>
      </p:sp>
    </p:spTree>
    <p:extLst>
      <p:ext uri="{BB962C8B-B14F-4D97-AF65-F5344CB8AC3E}">
        <p14:creationId xmlns:p14="http://schemas.microsoft.com/office/powerpoint/2010/main" val="1789527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heat energy transfer</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2133600"/>
            <a:ext cx="5791200" cy="3358896"/>
          </a:xfrm>
        </p:spPr>
      </p:pic>
    </p:spTree>
    <p:extLst>
      <p:ext uri="{BB962C8B-B14F-4D97-AF65-F5344CB8AC3E}">
        <p14:creationId xmlns:p14="http://schemas.microsoft.com/office/powerpoint/2010/main" val="268548359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ea typeface="Times New Roman" pitchFamily="18" charset="0"/>
                <a:cs typeface="Minion-Regular" charset="0"/>
              </a:rPr>
              <a:t>When a source moves toward you, do you measure an increase or decrease in wave speed</a:t>
            </a:r>
            <a:r>
              <a:rPr lang="en-US" dirty="0" smtClean="0">
                <a:ea typeface="Times New Roman" pitchFamily="18" charset="0"/>
                <a:cs typeface="Minion-Regular" charset="0"/>
              </a:rPr>
              <a:t>?</a:t>
            </a:r>
          </a:p>
          <a:p>
            <a:pPr marL="0" indent="0">
              <a:buNone/>
            </a:pPr>
            <a:endParaRPr lang="en-US" dirty="0">
              <a:ea typeface="Times New Roman" pitchFamily="18" charset="0"/>
              <a:cs typeface="Minion-Regular" charset="0"/>
            </a:endParaRPr>
          </a:p>
          <a:p>
            <a:pPr marL="0" indent="0">
              <a:buFontTx/>
              <a:buNone/>
            </a:pPr>
            <a:r>
              <a:rPr lang="en-US" i="1" dirty="0">
                <a:solidFill>
                  <a:srgbClr val="00DA9A"/>
                </a:solidFill>
                <a:ea typeface="Times New Roman" pitchFamily="18" charset="0"/>
                <a:cs typeface="Avenir-MediumOblique" charset="0"/>
              </a:rPr>
              <a:t>Answer: </a:t>
            </a:r>
          </a:p>
          <a:p>
            <a:pPr marL="0" indent="0">
              <a:buFontTx/>
              <a:buNone/>
            </a:pPr>
            <a:r>
              <a:rPr lang="en-US" dirty="0"/>
              <a:t>Neither! It is the </a:t>
            </a:r>
            <a:r>
              <a:rPr lang="en-US" i="1" dirty="0"/>
              <a:t>frequency </a:t>
            </a:r>
            <a:r>
              <a:rPr lang="en-US" dirty="0"/>
              <a:t>of a wave that undergoes a change, not the wave </a:t>
            </a:r>
            <a:r>
              <a:rPr lang="en-US" i="1" dirty="0"/>
              <a:t>speed</a:t>
            </a:r>
            <a:r>
              <a:rPr lang="en-US" dirty="0"/>
              <a:t>. </a:t>
            </a:r>
          </a:p>
          <a:p>
            <a:pPr marL="0" indent="0">
              <a:buNone/>
            </a:pPr>
            <a:endParaRPr lang="en-US" dirty="0">
              <a:ea typeface="Times New Roman" pitchFamily="18" charset="0"/>
              <a:cs typeface="Minion-Regular" charset="0"/>
            </a:endParaRPr>
          </a:p>
          <a:p>
            <a:pPr marL="0" indent="0">
              <a:buNone/>
            </a:pPr>
            <a:endParaRPr lang="en-US" dirty="0"/>
          </a:p>
        </p:txBody>
      </p:sp>
    </p:spTree>
    <p:extLst>
      <p:ext uri="{BB962C8B-B14F-4D97-AF65-F5344CB8AC3E}">
        <p14:creationId xmlns:p14="http://schemas.microsoft.com/office/powerpoint/2010/main" val="939047044"/>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Bow waves</a:t>
            </a:r>
            <a:endParaRPr lang="en-US" dirty="0"/>
          </a:p>
        </p:txBody>
      </p:sp>
      <p:sp>
        <p:nvSpPr>
          <p:cNvPr id="3" name="Content Placeholder 2"/>
          <p:cNvSpPr>
            <a:spLocks noGrp="1"/>
          </p:cNvSpPr>
          <p:nvPr>
            <p:ph idx="1"/>
          </p:nvPr>
        </p:nvSpPr>
        <p:spPr/>
        <p:txBody>
          <a:bodyPr/>
          <a:lstStyle/>
          <a:p>
            <a:pPr marL="0" indent="0">
              <a:buNone/>
            </a:pPr>
            <a:r>
              <a:rPr lang="en-US" b="1" dirty="0">
                <a:solidFill>
                  <a:srgbClr val="000000"/>
                </a:solidFill>
                <a:ea typeface="Times New Roman" pitchFamily="18" charset="0"/>
                <a:cs typeface="Minion-Bold" charset="0"/>
              </a:rPr>
              <a:t>A bow wave occurs when a wave source moves faster than the waves it produces. </a:t>
            </a:r>
          </a:p>
          <a:p>
            <a:pPr marL="0" indent="0">
              <a:buNone/>
            </a:pPr>
            <a:endParaRPr lang="en-US" dirty="0"/>
          </a:p>
        </p:txBody>
      </p:sp>
    </p:spTree>
    <p:extLst>
      <p:ext uri="{BB962C8B-B14F-4D97-AF65-F5344CB8AC3E}">
        <p14:creationId xmlns:p14="http://schemas.microsoft.com/office/powerpoint/2010/main" val="178952761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800600" cy="4876800"/>
          </a:xfrm>
        </p:spPr>
        <p:txBody>
          <a:bodyPr>
            <a:normAutofit lnSpcReduction="10000"/>
          </a:bodyPr>
          <a:lstStyle/>
          <a:p>
            <a:pPr marL="0" indent="0">
              <a:buNone/>
            </a:pPr>
            <a:r>
              <a:rPr lang="en-US" dirty="0">
                <a:solidFill>
                  <a:srgbClr val="000000"/>
                </a:solidFill>
              </a:rPr>
              <a:t>When the speed of the source in a medium is as great as the speed of the waves it produces, something interesting happens. </a:t>
            </a:r>
            <a:r>
              <a:rPr lang="en-US" dirty="0" smtClean="0">
                <a:solidFill>
                  <a:srgbClr val="000000"/>
                </a:solidFill>
              </a:rPr>
              <a:t>The </a:t>
            </a:r>
            <a:r>
              <a:rPr lang="en-US" dirty="0">
                <a:solidFill>
                  <a:srgbClr val="000000"/>
                </a:solidFill>
              </a:rPr>
              <a:t>waves pile up. </a:t>
            </a:r>
          </a:p>
          <a:p>
            <a:pPr marL="0" indent="0">
              <a:buNone/>
            </a:pPr>
            <a:endParaRPr lang="en-US" dirty="0" smtClean="0">
              <a:solidFill>
                <a:srgbClr val="000000"/>
              </a:solidFill>
            </a:endParaRPr>
          </a:p>
          <a:p>
            <a:pPr marL="0" indent="0">
              <a:buNone/>
            </a:pPr>
            <a:r>
              <a:rPr lang="en-US" dirty="0" smtClean="0">
                <a:solidFill>
                  <a:srgbClr val="000000"/>
                </a:solidFill>
              </a:rPr>
              <a:t>If </a:t>
            </a:r>
            <a:r>
              <a:rPr lang="en-US" dirty="0">
                <a:solidFill>
                  <a:srgbClr val="000000"/>
                </a:solidFill>
              </a:rPr>
              <a:t>the bug swims as fast as the wave speed, it will keep up with the wave crests it produces.</a:t>
            </a:r>
          </a:p>
          <a:p>
            <a:pPr marL="0" indent="0">
              <a:buNone/>
            </a:pPr>
            <a:endParaRPr lang="en-US" dirty="0" smtClean="0">
              <a:solidFill>
                <a:srgbClr val="000000"/>
              </a:solidFill>
            </a:endParaRPr>
          </a:p>
          <a:p>
            <a:pPr marL="0" indent="0">
              <a:buNone/>
            </a:pPr>
            <a:r>
              <a:rPr lang="en-US" dirty="0" smtClean="0">
                <a:solidFill>
                  <a:srgbClr val="000000"/>
                </a:solidFill>
              </a:rPr>
              <a:t>The </a:t>
            </a:r>
            <a:r>
              <a:rPr lang="en-US" dirty="0">
                <a:solidFill>
                  <a:srgbClr val="000000"/>
                </a:solidFill>
              </a:rPr>
              <a:t>bug moves right along with the leading edge of the waves it is producing.</a:t>
            </a:r>
          </a:p>
          <a:p>
            <a:pPr marL="0" indent="0">
              <a:buNone/>
            </a:pPr>
            <a:endParaRPr lang="en-US" dirty="0"/>
          </a:p>
        </p:txBody>
      </p:sp>
      <p:pic>
        <p:nvPicPr>
          <p:cNvPr id="4" name="Picture 5" descr="CPPE-Ch25-10_p504-BugFreq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8918" y="1981200"/>
            <a:ext cx="3287736"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527618"/>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5181600" cy="4876800"/>
          </a:xfrm>
        </p:spPr>
        <p:txBody>
          <a:bodyPr/>
          <a:lstStyle/>
          <a:p>
            <a:pPr marL="0" indent="0">
              <a:buNone/>
            </a:pPr>
            <a:r>
              <a:rPr lang="en-US" dirty="0">
                <a:solidFill>
                  <a:srgbClr val="000000"/>
                </a:solidFill>
              </a:rPr>
              <a:t>The same thing happens when an aircraft travels at the speed of sound. </a:t>
            </a:r>
          </a:p>
          <a:p>
            <a:pPr marL="0" indent="0">
              <a:buNone/>
            </a:pPr>
            <a:endParaRPr lang="en-US" dirty="0" smtClean="0">
              <a:solidFill>
                <a:srgbClr val="000000"/>
              </a:solidFill>
            </a:endParaRPr>
          </a:p>
          <a:p>
            <a:pPr marL="0" indent="0">
              <a:buNone/>
            </a:pPr>
            <a:r>
              <a:rPr lang="en-US" dirty="0" smtClean="0">
                <a:solidFill>
                  <a:srgbClr val="000000"/>
                </a:solidFill>
              </a:rPr>
              <a:t>The </a:t>
            </a:r>
            <a:r>
              <a:rPr lang="en-US" dirty="0">
                <a:solidFill>
                  <a:srgbClr val="000000"/>
                </a:solidFill>
              </a:rPr>
              <a:t>overlapping wave crests disrupt the flow of air over the wings, so that it is harder to control the plane when it is flying close to the speed of sound. </a:t>
            </a:r>
            <a:endParaRPr lang="en-US" dirty="0" smtClean="0">
              <a:solidFill>
                <a:srgbClr val="000000"/>
              </a:solidFill>
            </a:endParaRPr>
          </a:p>
          <a:p>
            <a:pPr marL="0" indent="0">
              <a:buNone/>
            </a:pPr>
            <a:endParaRPr lang="en-US" dirty="0">
              <a:solidFill>
                <a:srgbClr val="000000"/>
              </a:solidFill>
            </a:endParaRPr>
          </a:p>
          <a:p>
            <a:pPr marL="0" indent="0">
              <a:buNone/>
            </a:pPr>
            <a:r>
              <a:rPr lang="en-US" dirty="0">
                <a:solidFill>
                  <a:srgbClr val="000000"/>
                </a:solidFill>
              </a:rPr>
              <a:t>http://www.youtube.com/watch?v=Kdm6gubnVkc</a:t>
            </a:r>
          </a:p>
          <a:p>
            <a:pPr marL="0" indent="0">
              <a:buNone/>
            </a:pPr>
            <a:endParaRPr lang="en-US" dirty="0"/>
          </a:p>
        </p:txBody>
      </p:sp>
      <p:pic>
        <p:nvPicPr>
          <p:cNvPr id="12290" name="Picture 2" descr="http://leejohndrow.com/wp-content/uploads/2014/02/sound-barri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219200"/>
            <a:ext cx="3200400" cy="1958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52761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solidFill>
                  <a:srgbClr val="000000"/>
                </a:solidFill>
              </a:rPr>
              <a:t>When the plane travels faster than sound, it is </a:t>
            </a:r>
            <a:r>
              <a:rPr lang="en-US" i="1" dirty="0">
                <a:solidFill>
                  <a:srgbClr val="000000"/>
                </a:solidFill>
              </a:rPr>
              <a:t>supersonic</a:t>
            </a:r>
            <a:r>
              <a:rPr lang="en-US" dirty="0">
                <a:solidFill>
                  <a:srgbClr val="000000"/>
                </a:solidFill>
              </a:rPr>
              <a:t>. </a:t>
            </a:r>
          </a:p>
          <a:p>
            <a:pPr marL="0" indent="0">
              <a:buNone/>
            </a:pPr>
            <a:endParaRPr lang="en-US" dirty="0" smtClean="0">
              <a:solidFill>
                <a:srgbClr val="000000"/>
              </a:solidFill>
            </a:endParaRPr>
          </a:p>
          <a:p>
            <a:pPr marL="0" indent="0">
              <a:buNone/>
            </a:pPr>
            <a:r>
              <a:rPr lang="en-US" dirty="0" smtClean="0">
                <a:solidFill>
                  <a:srgbClr val="000000"/>
                </a:solidFill>
              </a:rPr>
              <a:t>A </a:t>
            </a:r>
            <a:r>
              <a:rPr lang="en-US" dirty="0">
                <a:solidFill>
                  <a:srgbClr val="000000"/>
                </a:solidFill>
              </a:rPr>
              <a:t>supersonic airplane flies into smooth, undisturbed air because no sound wave can propagate out in front of it. </a:t>
            </a:r>
          </a:p>
          <a:p>
            <a:pPr marL="0" indent="0">
              <a:buNone/>
            </a:pPr>
            <a:endParaRPr lang="en-US" dirty="0"/>
          </a:p>
        </p:txBody>
      </p:sp>
    </p:spTree>
    <p:extLst>
      <p:ext uri="{BB962C8B-B14F-4D97-AF65-F5344CB8AC3E}">
        <p14:creationId xmlns:p14="http://schemas.microsoft.com/office/powerpoint/2010/main" val="1789527618"/>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solidFill>
                  <a:srgbClr val="000000"/>
                </a:solidFill>
              </a:rPr>
              <a:t>When the bug swims faster than wave speed, it outruns the wave crests it produces. </a:t>
            </a:r>
          </a:p>
          <a:p>
            <a:pPr marL="0" indent="0">
              <a:buNone/>
            </a:pPr>
            <a:endParaRPr lang="en-US" dirty="0" smtClean="0">
              <a:solidFill>
                <a:srgbClr val="000000"/>
              </a:solidFill>
            </a:endParaRPr>
          </a:p>
          <a:p>
            <a:pPr marL="0" indent="0">
              <a:buNone/>
            </a:pPr>
            <a:r>
              <a:rPr lang="en-US" dirty="0" smtClean="0">
                <a:solidFill>
                  <a:srgbClr val="000000"/>
                </a:solidFill>
              </a:rPr>
              <a:t>The </a:t>
            </a:r>
            <a:r>
              <a:rPr lang="en-US" dirty="0">
                <a:solidFill>
                  <a:srgbClr val="000000"/>
                </a:solidFill>
              </a:rPr>
              <a:t>crests overlap at the edges, and the pattern made by these overlapping crests is a V shape, called a </a:t>
            </a:r>
            <a:r>
              <a:rPr lang="en-US" b="1" dirty="0">
                <a:solidFill>
                  <a:srgbClr val="000000"/>
                </a:solidFill>
              </a:rPr>
              <a:t>bow wave. </a:t>
            </a:r>
            <a:endParaRPr lang="en-US" dirty="0">
              <a:solidFill>
                <a:srgbClr val="000000"/>
              </a:solidFill>
            </a:endParaRPr>
          </a:p>
          <a:p>
            <a:pPr marL="0" indent="0">
              <a:buNone/>
            </a:pPr>
            <a:endParaRPr lang="en-US" dirty="0" smtClean="0">
              <a:solidFill>
                <a:srgbClr val="000000"/>
              </a:solidFill>
            </a:endParaRPr>
          </a:p>
          <a:p>
            <a:pPr marL="0" indent="0">
              <a:buNone/>
            </a:pPr>
            <a:r>
              <a:rPr lang="en-US" dirty="0" smtClean="0">
                <a:solidFill>
                  <a:srgbClr val="000000"/>
                </a:solidFill>
              </a:rPr>
              <a:t>The </a:t>
            </a:r>
            <a:r>
              <a:rPr lang="en-US" dirty="0">
                <a:solidFill>
                  <a:srgbClr val="000000"/>
                </a:solidFill>
              </a:rPr>
              <a:t>bow wave appears to be dragging behind the bug.</a:t>
            </a:r>
          </a:p>
          <a:p>
            <a:pPr marL="0" indent="0">
              <a:buNone/>
            </a:pPr>
            <a:endParaRPr lang="en-US" dirty="0" smtClean="0">
              <a:solidFill>
                <a:srgbClr val="000000"/>
              </a:solidFill>
            </a:endParaRPr>
          </a:p>
          <a:p>
            <a:pPr marL="0" indent="0">
              <a:buNone/>
            </a:pPr>
            <a:r>
              <a:rPr lang="en-US" dirty="0" smtClean="0">
                <a:solidFill>
                  <a:srgbClr val="000000"/>
                </a:solidFill>
              </a:rPr>
              <a:t>The </a:t>
            </a:r>
            <a:r>
              <a:rPr lang="en-US" dirty="0">
                <a:solidFill>
                  <a:srgbClr val="000000"/>
                </a:solidFill>
              </a:rPr>
              <a:t>familiar bow wave generated by a speedboat is produced by the overlapping of many circular wave crests.</a:t>
            </a:r>
          </a:p>
          <a:p>
            <a:pPr marL="0" indent="0">
              <a:buNone/>
            </a:pPr>
            <a:endParaRPr lang="en-US" dirty="0"/>
          </a:p>
        </p:txBody>
      </p:sp>
    </p:spTree>
    <p:extLst>
      <p:ext uri="{BB962C8B-B14F-4D97-AF65-F5344CB8AC3E}">
        <p14:creationId xmlns:p14="http://schemas.microsoft.com/office/powerpoint/2010/main" val="1789527618"/>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i="1" dirty="0" smtClean="0">
                <a:solidFill>
                  <a:srgbClr val="000000"/>
                </a:solidFill>
              </a:rPr>
              <a:t>v </a:t>
            </a:r>
            <a:r>
              <a:rPr lang="en-US" b="1" dirty="0" smtClean="0">
                <a:solidFill>
                  <a:srgbClr val="000000"/>
                </a:solidFill>
              </a:rPr>
              <a:t>= </a:t>
            </a:r>
            <a:r>
              <a:rPr lang="en-US" b="1" dirty="0">
                <a:solidFill>
                  <a:srgbClr val="000000"/>
                </a:solidFill>
              </a:rPr>
              <a:t>speed of bug</a:t>
            </a:r>
            <a:endParaRPr lang="en-US" b="1" i="1" dirty="0">
              <a:solidFill>
                <a:srgbClr val="000000"/>
              </a:solidFill>
            </a:endParaRPr>
          </a:p>
          <a:p>
            <a:pPr marL="0" indent="0">
              <a:buNone/>
            </a:pPr>
            <a:r>
              <a:rPr lang="en-US" b="1" i="1" dirty="0" err="1">
                <a:solidFill>
                  <a:srgbClr val="000000"/>
                </a:solidFill>
              </a:rPr>
              <a:t>v</a:t>
            </a:r>
            <a:r>
              <a:rPr lang="en-US" b="1" baseline="-30000" dirty="0" err="1">
                <a:solidFill>
                  <a:srgbClr val="000000"/>
                </a:solidFill>
              </a:rPr>
              <a:t>w</a:t>
            </a:r>
            <a:r>
              <a:rPr lang="en-US" b="1" dirty="0">
                <a:solidFill>
                  <a:srgbClr val="000000"/>
                </a:solidFill>
              </a:rPr>
              <a:t>= wave speed</a:t>
            </a:r>
            <a:endParaRPr lang="en-US" dirty="0">
              <a:solidFill>
                <a:srgbClr val="000000"/>
              </a:solidFill>
            </a:endParaRPr>
          </a:p>
          <a:p>
            <a:pPr marL="0" indent="0">
              <a:buNone/>
            </a:pPr>
            <a:r>
              <a:rPr lang="en-US" dirty="0" smtClean="0">
                <a:solidFill>
                  <a:srgbClr val="000000"/>
                </a:solidFill>
              </a:rPr>
              <a:t>The </a:t>
            </a:r>
            <a:r>
              <a:rPr lang="en-US" dirty="0">
                <a:solidFill>
                  <a:srgbClr val="000000"/>
                </a:solidFill>
              </a:rPr>
              <a:t>wave patterns made by a bug swimming at successively greater speeds change. Overlapping at the edges occurs only when the source travels faster than wave speed.</a:t>
            </a:r>
          </a:p>
          <a:p>
            <a:pPr marL="0" indent="0">
              <a:buNone/>
            </a:pPr>
            <a:endParaRPr lang="en-US" dirty="0"/>
          </a:p>
        </p:txBody>
      </p:sp>
      <p:pic>
        <p:nvPicPr>
          <p:cNvPr id="4" name="Picture 4" descr="CPPE-Ch25-10_p505-Wav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191000"/>
            <a:ext cx="8234208" cy="204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527618"/>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solidFill>
                  <a:srgbClr val="000000"/>
                </a:solidFill>
                <a:ea typeface="Times New Roman" pitchFamily="18" charset="0"/>
                <a:cs typeface="Minion-Bold" charset="0"/>
              </a:rPr>
              <a:t>A shock wave occurs when an object moves faster than the speed of sound. </a:t>
            </a:r>
          </a:p>
          <a:p>
            <a:pPr marL="0" indent="0">
              <a:buNone/>
            </a:pPr>
            <a:endParaRPr lang="en-US" dirty="0"/>
          </a:p>
        </p:txBody>
      </p:sp>
    </p:spTree>
    <p:extLst>
      <p:ext uri="{BB962C8B-B14F-4D97-AF65-F5344CB8AC3E}">
        <p14:creationId xmlns:p14="http://schemas.microsoft.com/office/powerpoint/2010/main" val="178952761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000000"/>
                </a:solidFill>
              </a:rPr>
              <a:t>A speedboat knifing through the water generates a two-dimensional bow wave. </a:t>
            </a:r>
          </a:p>
          <a:p>
            <a:r>
              <a:rPr lang="en-US" dirty="0">
                <a:solidFill>
                  <a:srgbClr val="000000"/>
                </a:solidFill>
              </a:rPr>
              <a:t>A supersonic aircraft similarly generates a shock wave. </a:t>
            </a:r>
          </a:p>
          <a:p>
            <a:r>
              <a:rPr lang="en-US" dirty="0">
                <a:solidFill>
                  <a:srgbClr val="000000"/>
                </a:solidFill>
              </a:rPr>
              <a:t>A </a:t>
            </a:r>
            <a:r>
              <a:rPr lang="en-US" b="1" dirty="0">
                <a:solidFill>
                  <a:srgbClr val="000000"/>
                </a:solidFill>
              </a:rPr>
              <a:t>shock wave </a:t>
            </a:r>
            <a:r>
              <a:rPr lang="en-US" dirty="0">
                <a:solidFill>
                  <a:srgbClr val="000000"/>
                </a:solidFill>
              </a:rPr>
              <a:t>is a three-dimensional wave that consists of overlapping spheres that form a cone.</a:t>
            </a:r>
          </a:p>
          <a:p>
            <a:r>
              <a:rPr lang="en-US" dirty="0">
                <a:solidFill>
                  <a:srgbClr val="000000"/>
                </a:solidFill>
              </a:rPr>
              <a:t>The conical shock wave generated by a supersonic craft spreads until it reaches the ground.</a:t>
            </a:r>
          </a:p>
          <a:p>
            <a:pPr marL="0" indent="0">
              <a:buNone/>
            </a:pPr>
            <a:endParaRPr lang="en-US" dirty="0"/>
          </a:p>
        </p:txBody>
      </p:sp>
    </p:spTree>
    <p:extLst>
      <p:ext uri="{BB962C8B-B14F-4D97-AF65-F5344CB8AC3E}">
        <p14:creationId xmlns:p14="http://schemas.microsoft.com/office/powerpoint/2010/main" val="2012351080"/>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000000"/>
                </a:solidFill>
              </a:rPr>
              <a:t>The bow wave of a speedboat that passes by can splash and douse you if you are at the water’s edge. </a:t>
            </a:r>
          </a:p>
          <a:p>
            <a:r>
              <a:rPr lang="en-US" dirty="0">
                <a:solidFill>
                  <a:srgbClr val="000000"/>
                </a:solidFill>
              </a:rPr>
              <a:t>In a sense, you can say that you are hit by a “water boom.” </a:t>
            </a:r>
          </a:p>
          <a:p>
            <a:r>
              <a:rPr lang="en-US" dirty="0">
                <a:solidFill>
                  <a:srgbClr val="000000"/>
                </a:solidFill>
              </a:rPr>
              <a:t>In the same way, a conical shell of compressed air sweeps behind a supersonic aircraft. </a:t>
            </a:r>
          </a:p>
          <a:p>
            <a:r>
              <a:rPr lang="en-US" dirty="0">
                <a:solidFill>
                  <a:srgbClr val="000000"/>
                </a:solidFill>
              </a:rPr>
              <a:t>The sharp crack heard when the shock wave that sweeps behind a supersonic aircraft reaches the listeners is called a </a:t>
            </a:r>
            <a:r>
              <a:rPr lang="en-US" b="1" dirty="0">
                <a:solidFill>
                  <a:srgbClr val="000000"/>
                </a:solidFill>
              </a:rPr>
              <a:t>sonic boom.</a:t>
            </a:r>
          </a:p>
          <a:p>
            <a:pPr marL="0" indent="0">
              <a:buNone/>
            </a:pPr>
            <a:endParaRPr lang="en-US" dirty="0"/>
          </a:p>
        </p:txBody>
      </p:sp>
    </p:spTree>
    <p:extLst>
      <p:ext uri="{BB962C8B-B14F-4D97-AF65-F5344CB8AC3E}">
        <p14:creationId xmlns:p14="http://schemas.microsoft.com/office/powerpoint/2010/main" val="2012351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Energy</a:t>
            </a:r>
            <a:endParaRPr lang="en-US" dirty="0"/>
          </a:p>
        </p:txBody>
      </p:sp>
      <p:sp>
        <p:nvSpPr>
          <p:cNvPr id="3" name="Content Placeholder 2"/>
          <p:cNvSpPr>
            <a:spLocks noGrp="1"/>
          </p:cNvSpPr>
          <p:nvPr>
            <p:ph idx="1"/>
          </p:nvPr>
        </p:nvSpPr>
        <p:spPr>
          <a:xfrm>
            <a:off x="457200" y="1600200"/>
            <a:ext cx="5334000" cy="4876800"/>
          </a:xfrm>
        </p:spPr>
        <p:txBody>
          <a:bodyPr/>
          <a:lstStyle/>
          <a:p>
            <a:pPr marL="0" indent="0">
              <a:buNone/>
            </a:pPr>
            <a:r>
              <a:rPr lang="en-US" dirty="0"/>
              <a:t>Chemical Energy is energy stored in the </a:t>
            </a:r>
            <a:r>
              <a:rPr lang="en-US" b="1" dirty="0"/>
              <a:t>bonds of chemical compounds (atoms and molecules). </a:t>
            </a:r>
            <a:r>
              <a:rPr lang="en-US" dirty="0"/>
              <a:t>It is released in a chemical reaction, often producing heat as </a:t>
            </a:r>
            <a:r>
              <a:rPr lang="en-US"/>
              <a:t>a </a:t>
            </a:r>
            <a:r>
              <a:rPr lang="en-US" smtClean="0"/>
              <a:t>byproduct </a:t>
            </a:r>
            <a:r>
              <a:rPr lang="en-US" dirty="0"/>
              <a:t>(</a:t>
            </a:r>
            <a:r>
              <a:rPr lang="en-US" b="1" dirty="0"/>
              <a:t>exothermic reaction)</a:t>
            </a:r>
            <a:r>
              <a:rPr lang="en-US" dirty="0"/>
              <a:t>. Batteries, biomass, petroleum, natural gas, and coal are examples of stored chemical energy. Usually, once chemical energy is released from a substance, that substance is transformed into an entirely new substance.</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2095" y="1676400"/>
            <a:ext cx="2977277" cy="2225675"/>
          </a:xfrm>
          <a:prstGeom prst="rect">
            <a:avLst/>
          </a:prstGeom>
        </p:spPr>
      </p:pic>
    </p:spTree>
    <p:extLst>
      <p:ext uri="{BB962C8B-B14F-4D97-AF65-F5344CB8AC3E}">
        <p14:creationId xmlns:p14="http://schemas.microsoft.com/office/powerpoint/2010/main" val="38078390"/>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000000"/>
                </a:solidFill>
              </a:rPr>
              <a:t>We don’t hear a sonic boom from a subsonic aircraft.</a:t>
            </a:r>
          </a:p>
          <a:p>
            <a:r>
              <a:rPr lang="en-US" dirty="0">
                <a:solidFill>
                  <a:srgbClr val="000000"/>
                </a:solidFill>
              </a:rPr>
              <a:t>The sound wave crests reach our ears one at a time and are perceived as a continuous tone. </a:t>
            </a:r>
          </a:p>
          <a:p>
            <a:r>
              <a:rPr lang="en-US" dirty="0">
                <a:solidFill>
                  <a:srgbClr val="000000"/>
                </a:solidFill>
              </a:rPr>
              <a:t>Only when the craft moves faster than sound do the crests overlap and encounter the listener in a single burst. </a:t>
            </a:r>
          </a:p>
          <a:p>
            <a:r>
              <a:rPr lang="en-US" dirty="0">
                <a:solidFill>
                  <a:srgbClr val="000000"/>
                </a:solidFill>
              </a:rPr>
              <a:t>Ears cannot distinguish between the high pressure from an explosion and the pressure from many overlapping wave crests.</a:t>
            </a:r>
          </a:p>
          <a:p>
            <a:pPr marL="0" indent="0">
              <a:buNone/>
            </a:pPr>
            <a:endParaRPr lang="en-US" dirty="0"/>
          </a:p>
        </p:txBody>
      </p:sp>
    </p:spTree>
    <p:extLst>
      <p:ext uri="{BB962C8B-B14F-4D97-AF65-F5344CB8AC3E}">
        <p14:creationId xmlns:p14="http://schemas.microsoft.com/office/powerpoint/2010/main" val="2012351080"/>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000000"/>
                </a:solidFill>
              </a:rPr>
              <a:t>A common misconception is that sonic booms are produced only at the moment that the aircraft surpasses the speed of sound. </a:t>
            </a:r>
          </a:p>
          <a:p>
            <a:r>
              <a:rPr lang="en-US" dirty="0">
                <a:solidFill>
                  <a:srgbClr val="000000"/>
                </a:solidFill>
              </a:rPr>
              <a:t>In fact, a shock wave and its resulting sonic boom are swept continuously behind an aircraft traveling faster than sound. </a:t>
            </a:r>
          </a:p>
          <a:p>
            <a:pPr marL="0" indent="0">
              <a:buNone/>
            </a:pPr>
            <a:endParaRPr lang="en-US" dirty="0" smtClean="0"/>
          </a:p>
          <a:p>
            <a:pPr marL="0" indent="0">
              <a:buNone/>
            </a:pPr>
            <a:r>
              <a:rPr lang="en-US" dirty="0"/>
              <a:t>http://www.youtube.com/watch?v=gWGLAAYdbbc</a:t>
            </a:r>
          </a:p>
        </p:txBody>
      </p:sp>
    </p:spTree>
    <p:extLst>
      <p:ext uri="{BB962C8B-B14F-4D97-AF65-F5344CB8AC3E}">
        <p14:creationId xmlns:p14="http://schemas.microsoft.com/office/powerpoint/2010/main" val="2012351080"/>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solidFill>
                  <a:srgbClr val="000000"/>
                </a:solidFill>
              </a:rPr>
              <a:t>The shock wave has not yet encountered listener C, but is now encountering listener B, and has already passed listener A.</a:t>
            </a:r>
          </a:p>
          <a:p>
            <a:pPr marL="0" indent="0">
              <a:buNone/>
            </a:pPr>
            <a:endParaRPr lang="en-US" dirty="0"/>
          </a:p>
        </p:txBody>
      </p:sp>
      <p:pic>
        <p:nvPicPr>
          <p:cNvPr id="4" name="Picture 4" descr="CPPE-Ch25-11_p506-Listn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667000"/>
            <a:ext cx="2895600" cy="404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35108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746125" lvl="1" indent="-285750">
              <a:buFontTx/>
              <a:buChar char="•"/>
            </a:pPr>
            <a:r>
              <a:rPr lang="en-US" dirty="0">
                <a:solidFill>
                  <a:srgbClr val="000000"/>
                </a:solidFill>
              </a:rPr>
              <a:t>A supersonic bullet passing overhead produces a crack, which is a small sonic boom. </a:t>
            </a:r>
          </a:p>
          <a:p>
            <a:pPr marL="746125" lvl="1" indent="-285750">
              <a:buFontTx/>
              <a:buChar char="•"/>
            </a:pPr>
            <a:r>
              <a:rPr lang="en-US" dirty="0">
                <a:solidFill>
                  <a:srgbClr val="000000"/>
                </a:solidFill>
              </a:rPr>
              <a:t>When a lion tamer cracks a circus whip, the cracking sound is actually a sonic boom produced by the tip of the whip.</a:t>
            </a:r>
          </a:p>
          <a:p>
            <a:pPr marL="746125" lvl="1" indent="-285750">
              <a:buFontTx/>
              <a:buChar char="•"/>
            </a:pPr>
            <a:r>
              <a:rPr lang="en-US" dirty="0">
                <a:solidFill>
                  <a:srgbClr val="000000"/>
                </a:solidFill>
              </a:rPr>
              <a:t>Snap a towel and the end can exceed the speed of sound and produce a mini sonic boom. </a:t>
            </a:r>
          </a:p>
          <a:p>
            <a:r>
              <a:rPr lang="en-US" dirty="0">
                <a:solidFill>
                  <a:srgbClr val="000000"/>
                </a:solidFill>
              </a:rPr>
              <a:t>The bullet, whip, and towel are not in themselves sound sources. When they travel at supersonic speeds, sound is generated as waves of air at the sides of the moving objects.</a:t>
            </a:r>
          </a:p>
          <a:p>
            <a:pPr marL="0" indent="0">
              <a:buNone/>
            </a:pPr>
            <a:endParaRPr lang="en-US" dirty="0"/>
          </a:p>
        </p:txBody>
      </p:sp>
    </p:spTree>
    <p:extLst>
      <p:ext uri="{BB962C8B-B14F-4D97-AF65-F5344CB8AC3E}">
        <p14:creationId xmlns:p14="http://schemas.microsoft.com/office/powerpoint/2010/main" val="4187988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5105400" cy="4876800"/>
          </a:xfrm>
        </p:spPr>
        <p:txBody>
          <a:bodyPr>
            <a:normAutofit fontScale="92500" lnSpcReduction="20000"/>
          </a:bodyPr>
          <a:lstStyle/>
          <a:p>
            <a:pPr marL="0" indent="0">
              <a:buNone/>
            </a:pPr>
            <a:r>
              <a:rPr lang="en-US" dirty="0"/>
              <a:t>The dry wood is a store of chemical energy. As it burns in the fireplace, chemical energy is released and converted to thermal energy (heat) and light energy. Notice that the wood now turns into ashes (a new substance</a:t>
            </a:r>
            <a:r>
              <a:rPr lang="en-US" dirty="0" smtClean="0"/>
              <a:t>)</a:t>
            </a:r>
          </a:p>
          <a:p>
            <a:pPr marL="0" indent="0">
              <a:buNone/>
            </a:pPr>
            <a:endParaRPr lang="en-US" dirty="0"/>
          </a:p>
          <a:p>
            <a:pPr marL="0" indent="0">
              <a:buNone/>
            </a:pPr>
            <a:r>
              <a:rPr lang="en-US" dirty="0"/>
              <a:t>Food is also a good example of stored chemical energy. This energy is released during digestion. Molecules in our food are broken down into smaller pieces. As the bonds between these atoms loosen or break, a chemical reaction will occur, and new compounds are created. When the bonds break or loosen, oxidation occurs almost instantly. </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3554" y="1371600"/>
            <a:ext cx="1644215" cy="2454578"/>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4016678"/>
            <a:ext cx="3286125" cy="2571750"/>
          </a:xfrm>
          <a:prstGeom prst="rect">
            <a:avLst/>
          </a:prstGeom>
        </p:spPr>
      </p:pic>
    </p:spTree>
    <p:extLst>
      <p:ext uri="{BB962C8B-B14F-4D97-AF65-F5344CB8AC3E}">
        <p14:creationId xmlns:p14="http://schemas.microsoft.com/office/powerpoint/2010/main" val="1555059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Energy</a:t>
            </a:r>
            <a:endParaRPr lang="en-US" dirty="0"/>
          </a:p>
        </p:txBody>
      </p:sp>
      <p:sp>
        <p:nvSpPr>
          <p:cNvPr id="3" name="Content Placeholder 2"/>
          <p:cNvSpPr>
            <a:spLocks noGrp="1"/>
          </p:cNvSpPr>
          <p:nvPr>
            <p:ph idx="1"/>
          </p:nvPr>
        </p:nvSpPr>
        <p:spPr/>
        <p:txBody>
          <a:bodyPr/>
          <a:lstStyle/>
          <a:p>
            <a:pPr marL="0" indent="0">
              <a:buNone/>
            </a:pPr>
            <a:r>
              <a:rPr lang="en-US" dirty="0"/>
              <a:t>Nuclear energy is energy that is stored in the </a:t>
            </a:r>
            <a:r>
              <a:rPr lang="en-US" b="1" dirty="0"/>
              <a:t>nucleus</a:t>
            </a:r>
            <a:r>
              <a:rPr lang="en-US" dirty="0"/>
              <a:t> or center core of an atom. The nucleus of an atom is made of tiny particles of protons (+ positive charge) and neutrons (no charge). The electrons(- negative charge) move around the nucleus. The nuclear energy is what holds the nucleus together.</a:t>
            </a:r>
          </a:p>
        </p:txBody>
      </p:sp>
      <p:pic>
        <p:nvPicPr>
          <p:cNvPr id="3074" name="Picture 2" descr="http://www.freeinfosociety.com/images/science/nuclearenerg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733800"/>
            <a:ext cx="5829300"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304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http://www.youtube.com/watch?v=JmnRJ2M4eik</a:t>
            </a:r>
          </a:p>
        </p:txBody>
      </p:sp>
    </p:spTree>
    <p:extLst>
      <p:ext uri="{BB962C8B-B14F-4D97-AF65-F5344CB8AC3E}">
        <p14:creationId xmlns:p14="http://schemas.microsoft.com/office/powerpoint/2010/main" val="466565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Energy</a:t>
            </a:r>
            <a:endParaRPr lang="en-US" dirty="0"/>
          </a:p>
        </p:txBody>
      </p:sp>
      <p:sp>
        <p:nvSpPr>
          <p:cNvPr id="3" name="Content Placeholder 2"/>
          <p:cNvSpPr>
            <a:spLocks noGrp="1"/>
          </p:cNvSpPr>
          <p:nvPr>
            <p:ph idx="1"/>
          </p:nvPr>
        </p:nvSpPr>
        <p:spPr/>
        <p:txBody>
          <a:bodyPr/>
          <a:lstStyle/>
          <a:p>
            <a:pPr marL="0" indent="0">
              <a:buNone/>
            </a:pPr>
            <a:r>
              <a:rPr lang="en-US" dirty="0" smtClean="0"/>
              <a:t>In </a:t>
            </a:r>
            <a:r>
              <a:rPr lang="en-US" dirty="0"/>
              <a:t>order to use this energy, it has to be released from the atom. There are two ways to free the energy inside the atom</a:t>
            </a:r>
            <a:r>
              <a:rPr lang="en-US" dirty="0" smtClean="0"/>
              <a:t>.</a:t>
            </a:r>
          </a:p>
          <a:p>
            <a:pPr marL="0" indent="0">
              <a:buNone/>
            </a:pPr>
            <a:r>
              <a:rPr lang="en-US" dirty="0" smtClean="0"/>
              <a:t>Fusion and Fission</a:t>
            </a:r>
            <a:endParaRPr lang="en-US" dirty="0"/>
          </a:p>
        </p:txBody>
      </p:sp>
      <p:pic>
        <p:nvPicPr>
          <p:cNvPr id="4098" name="Picture 2" descr="http://someinterestingfacts.net/wp-content/uploads/2013/01/Nuclear-Fission-vs-Fu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590800"/>
            <a:ext cx="41656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830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86400"/>
          </a:xfrm>
        </p:spPr>
        <p:txBody>
          <a:bodyPr>
            <a:normAutofit/>
          </a:bodyPr>
          <a:lstStyle/>
          <a:p>
            <a:pPr marL="0" indent="0">
              <a:buNone/>
            </a:pPr>
            <a:r>
              <a:rPr lang="en-US" dirty="0"/>
              <a:t>Fusion is a way of combining the atoms to make a new atom.</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For </a:t>
            </a:r>
            <a:r>
              <a:rPr lang="en-US" dirty="0"/>
              <a:t>example, the energy from the sun is produced by fusion. Inside the sun, hydrogen atoms are combined to make helium. Helium doesn't need that much energy to hold it together, so the extra energy produced is released as heat and light.</a:t>
            </a:r>
          </a:p>
          <a:p>
            <a:endParaRPr lang="en-US" dirty="0"/>
          </a:p>
        </p:txBody>
      </p:sp>
      <p:pic>
        <p:nvPicPr>
          <p:cNvPr id="1026" name="Picture 2" descr="http://www.fplsafetyworld.com/templates/kidskorner/images/ln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81200"/>
            <a:ext cx="274320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678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077200" cy="5867400"/>
          </a:xfrm>
        </p:spPr>
        <p:txBody>
          <a:bodyPr>
            <a:normAutofit fontScale="92500" lnSpcReduction="20000"/>
          </a:bodyPr>
          <a:lstStyle/>
          <a:p>
            <a:pPr marL="0" indent="0">
              <a:buNone/>
            </a:pPr>
            <a:r>
              <a:rPr lang="en-US" dirty="0"/>
              <a:t>Fission is a way of splitting an atom into two smaller atoms. The two smaller atoms don't need as much energy to hold them together as the larger atom, so the extra energy is released as heat and radiation.</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Nuclear </a:t>
            </a:r>
            <a:r>
              <a:rPr lang="en-US" dirty="0"/>
              <a:t>power plants use fission to make electricity. By splitting </a:t>
            </a:r>
            <a:r>
              <a:rPr lang="en-US" b="1" dirty="0"/>
              <a:t>uranium</a:t>
            </a:r>
            <a:r>
              <a:rPr lang="en-US" dirty="0"/>
              <a:t> atoms into two smaller atoms, the extra energy is released as heat. Uranium is a mineral rock, a very dense metal, that is found in the ground and is non-renewable, that means we can't make more. It is a cheap and plentiful fuel source. Power plants use the heat given off during fission as fuel to make electricity.</a:t>
            </a:r>
          </a:p>
          <a:p>
            <a:pPr marL="0" indent="0">
              <a:buNone/>
            </a:pPr>
            <a:endParaRPr lang="en-US" dirty="0"/>
          </a:p>
        </p:txBody>
      </p:sp>
      <p:pic>
        <p:nvPicPr>
          <p:cNvPr id="2050" name="Picture 2" descr="http://www.fplsafetyworld.com/templates/kidskorner/images/lh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81200"/>
            <a:ext cx="381689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0288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Fission </a:t>
            </a:r>
            <a:r>
              <a:rPr lang="en-US" dirty="0"/>
              <a:t>creates heat which is used to boil water into steam inside a reactor. The steam then turns huge turbines that drive generators that make electricity. The steam is then changed back into water and cooled down in a cooling tower. The water can then be used over and over again.</a:t>
            </a:r>
          </a:p>
        </p:txBody>
      </p:sp>
      <p:pic>
        <p:nvPicPr>
          <p:cNvPr id="3074" name="Picture 2" descr="http://www.fplsafetyworld.com/templates/kidskorner/images/lnh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657600"/>
            <a:ext cx="4419600" cy="224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9223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US" dirty="0" smtClean="0"/>
              <a:t>Electrical Energy</a:t>
            </a:r>
            <a:endParaRPr lang="en-US" dirty="0"/>
          </a:p>
        </p:txBody>
      </p:sp>
      <p:sp>
        <p:nvSpPr>
          <p:cNvPr id="3" name="Content Placeholder 2"/>
          <p:cNvSpPr>
            <a:spLocks noGrp="1"/>
          </p:cNvSpPr>
          <p:nvPr>
            <p:ph idx="1"/>
          </p:nvPr>
        </p:nvSpPr>
        <p:spPr>
          <a:xfrm>
            <a:off x="457200" y="1447800"/>
            <a:ext cx="8229600" cy="5029200"/>
          </a:xfrm>
        </p:spPr>
        <p:txBody>
          <a:bodyPr>
            <a:normAutofit fontScale="85000" lnSpcReduction="20000"/>
          </a:bodyPr>
          <a:lstStyle/>
          <a:p>
            <a:pPr marL="0" indent="0">
              <a:buNone/>
            </a:pPr>
            <a:r>
              <a:rPr lang="en-US" b="1" dirty="0"/>
              <a:t>Electrical energy</a:t>
            </a:r>
            <a:r>
              <a:rPr lang="en-US" dirty="0"/>
              <a:t> is the movement of charged particles, negative (-) and positive (+). It can come from batteries or power plants and it can also be found in nature</a:t>
            </a:r>
            <a:r>
              <a:rPr lang="en-US" dirty="0" smtClean="0"/>
              <a:t>.</a:t>
            </a:r>
          </a:p>
          <a:p>
            <a:pPr marL="0" indent="0">
              <a:buNone/>
            </a:pPr>
            <a:endParaRPr lang="en-US" dirty="0"/>
          </a:p>
          <a:p>
            <a:pPr marL="0" indent="0">
              <a:buNone/>
            </a:pPr>
            <a:r>
              <a:rPr lang="en-US" dirty="0" smtClean="0"/>
              <a:t>In </a:t>
            </a:r>
            <a:r>
              <a:rPr lang="en-US" dirty="0"/>
              <a:t>order for electricity to flow, it must follow a complete path through a </a:t>
            </a:r>
            <a:r>
              <a:rPr lang="en-US" b="1" dirty="0"/>
              <a:t>circuit</a:t>
            </a:r>
            <a:r>
              <a:rPr lang="en-US" dirty="0"/>
              <a:t>. A circuit starts at the source of the electricity and ends at an output device where the electricity is used or released. A switch controls the current as it flows through the circuit. For example, a circuit can start at a battery (source) and flow through a copper wire and a switch until it reaches a light bulb (output device) and back again to the battery.</a:t>
            </a:r>
          </a:p>
          <a:p>
            <a:pPr marL="0" indent="0">
              <a:buNone/>
            </a:pPr>
            <a:endParaRPr lang="en-US" dirty="0" smtClean="0"/>
          </a:p>
          <a:p>
            <a:pPr marL="0" indent="0">
              <a:buNone/>
            </a:pPr>
            <a:r>
              <a:rPr lang="en-US" dirty="0" smtClean="0"/>
              <a:t>The </a:t>
            </a:r>
            <a:r>
              <a:rPr lang="en-US" dirty="0"/>
              <a:t>electricity that flows through a circuit is </a:t>
            </a:r>
            <a:r>
              <a:rPr lang="en-US" b="1" dirty="0"/>
              <a:t>current electricity</a:t>
            </a:r>
            <a:r>
              <a:rPr lang="en-US" dirty="0"/>
              <a:t>. It can only flow through closed circuits, meaning there are no gaps or breaks in the path. A broken path is called an open circuit.</a:t>
            </a:r>
          </a:p>
          <a:p>
            <a:pPr marL="0" indent="0">
              <a:buNone/>
            </a:pPr>
            <a:endParaRPr lang="en-US" dirty="0" smtClean="0"/>
          </a:p>
          <a:p>
            <a:pPr marL="0" indent="0">
              <a:buNone/>
            </a:pPr>
            <a:r>
              <a:rPr lang="en-US" dirty="0" smtClean="0"/>
              <a:t>Electrical </a:t>
            </a:r>
            <a:r>
              <a:rPr lang="en-US" dirty="0"/>
              <a:t>current is measured in units called </a:t>
            </a:r>
            <a:r>
              <a:rPr lang="en-US" b="1" dirty="0"/>
              <a:t>amperes</a:t>
            </a:r>
            <a:r>
              <a:rPr lang="en-US" dirty="0"/>
              <a:t>. It is measured in </a:t>
            </a:r>
            <a:r>
              <a:rPr lang="en-US" i="1" dirty="0"/>
              <a:t>amps</a:t>
            </a:r>
            <a:r>
              <a:rPr lang="en-US" dirty="0"/>
              <a:t>.</a:t>
            </a:r>
          </a:p>
          <a:p>
            <a:pPr marL="0" indent="0">
              <a:buNone/>
            </a:pPr>
            <a:endParaRPr lang="en-US" dirty="0"/>
          </a:p>
        </p:txBody>
      </p:sp>
    </p:spTree>
    <p:extLst>
      <p:ext uri="{BB962C8B-B14F-4D97-AF65-F5344CB8AC3E}">
        <p14:creationId xmlns:p14="http://schemas.microsoft.com/office/powerpoint/2010/main" val="938995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267200" cy="4876800"/>
          </a:xfrm>
        </p:spPr>
        <p:txBody>
          <a:bodyPr>
            <a:normAutofit fontScale="92500" lnSpcReduction="20000"/>
          </a:bodyPr>
          <a:lstStyle/>
          <a:p>
            <a:pPr marL="0" indent="0">
              <a:buNone/>
            </a:pPr>
            <a:r>
              <a:rPr lang="en-US" dirty="0"/>
              <a:t>The electrical current that flows to your home is known as </a:t>
            </a:r>
            <a:r>
              <a:rPr lang="en-US" b="1" dirty="0"/>
              <a:t>alternating current</a:t>
            </a:r>
            <a:r>
              <a:rPr lang="en-US" dirty="0"/>
              <a:t> (AC) because it moves back and forth. AC is produced by a </a:t>
            </a:r>
            <a:r>
              <a:rPr lang="en-US" b="1" dirty="0"/>
              <a:t>generator</a:t>
            </a:r>
            <a:r>
              <a:rPr lang="en-US" dirty="0"/>
              <a:t> at a power plant as it changes mechanical energy to electrical energy. Generators use turbines to spin a coil around a magnet. Most turbines are turned by steam that comes from burning fossil fuels (coal, oil, natural gas). The rising steam turns the blades of the turbine. Wind or water controlled by dams can also be used to power the generator’s turbine.</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2438400"/>
            <a:ext cx="3934159" cy="2438400"/>
          </a:xfrm>
          <a:prstGeom prst="rect">
            <a:avLst/>
          </a:prstGeom>
        </p:spPr>
      </p:pic>
    </p:spTree>
    <p:extLst>
      <p:ext uri="{BB962C8B-B14F-4D97-AF65-F5344CB8AC3E}">
        <p14:creationId xmlns:p14="http://schemas.microsoft.com/office/powerpoint/2010/main" val="3670134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Energy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Light energy is a form of energy which our sense of sight can detect.</a:t>
            </a:r>
          </a:p>
          <a:p>
            <a:pPr marL="0" indent="0">
              <a:buNone/>
            </a:pPr>
            <a:r>
              <a:rPr lang="en-US" dirty="0"/>
              <a:t>Light energy is made of electro-magnetic radiation and travels in a straight path.</a:t>
            </a:r>
          </a:p>
          <a:p>
            <a:pPr marL="0" indent="0">
              <a:buNone/>
            </a:pPr>
            <a:r>
              <a:rPr lang="en-US" dirty="0"/>
              <a:t>Light energy  has the ability to tan or burn our skins, it can be harnessed to melt metals, or heat our food.</a:t>
            </a:r>
          </a:p>
          <a:p>
            <a:pPr marL="0" indent="0">
              <a:buNone/>
            </a:pPr>
            <a:r>
              <a:rPr lang="en-US" dirty="0"/>
              <a:t>Light energy is always in motion and cannot be stored, so it is a kinetic type of energy.</a:t>
            </a:r>
          </a:p>
          <a:p>
            <a:pPr marL="0" indent="0">
              <a:buNone/>
            </a:pPr>
            <a:r>
              <a:rPr lang="en-US" dirty="0"/>
              <a:t>Light is simultaneously a wave and a particle.</a:t>
            </a:r>
          </a:p>
          <a:p>
            <a:pPr marL="0" indent="0">
              <a:buNone/>
            </a:pPr>
            <a:r>
              <a:rPr lang="en-US" dirty="0"/>
              <a:t>The particle in light energy is called </a:t>
            </a:r>
            <a:r>
              <a:rPr lang="en-US" dirty="0" smtClean="0"/>
              <a:t>photon.</a:t>
            </a:r>
          </a:p>
          <a:p>
            <a:pPr marL="0" indent="0">
              <a:buNone/>
            </a:pPr>
            <a:r>
              <a:rPr lang="en-US" dirty="0"/>
              <a:t>Light energy is energy that travels in straight lines called rays that fan outward from the source of the </a:t>
            </a:r>
            <a:r>
              <a:rPr lang="en-US" dirty="0" smtClean="0"/>
              <a:t>light</a:t>
            </a:r>
            <a:r>
              <a:rPr lang="en-US" dirty="0"/>
              <a:t>.</a:t>
            </a:r>
          </a:p>
          <a:p>
            <a:pPr marL="0" indent="0">
              <a:buNone/>
            </a:pPr>
            <a:endParaRPr lang="en-US" dirty="0"/>
          </a:p>
        </p:txBody>
      </p:sp>
    </p:spTree>
    <p:extLst>
      <p:ext uri="{BB962C8B-B14F-4D97-AF65-F5344CB8AC3E}">
        <p14:creationId xmlns:p14="http://schemas.microsoft.com/office/powerpoint/2010/main" val="11396160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Energy</a:t>
            </a:r>
          </a:p>
        </p:txBody>
      </p:sp>
      <p:sp>
        <p:nvSpPr>
          <p:cNvPr id="3" name="Content Placeholder 2"/>
          <p:cNvSpPr>
            <a:spLocks noGrp="1"/>
          </p:cNvSpPr>
          <p:nvPr>
            <p:ph idx="1"/>
          </p:nvPr>
        </p:nvSpPr>
        <p:spPr>
          <a:xfrm>
            <a:off x="457200" y="1600200"/>
            <a:ext cx="5334000" cy="4876800"/>
          </a:xfrm>
        </p:spPr>
        <p:txBody>
          <a:bodyPr>
            <a:normAutofit fontScale="92500" lnSpcReduction="10000"/>
          </a:bodyPr>
          <a:lstStyle/>
          <a:p>
            <a:pPr marL="0" indent="0">
              <a:buNone/>
            </a:pPr>
            <a:r>
              <a:rPr lang="en-US" dirty="0"/>
              <a:t>The quantum theory suggests that light consists of very small bundles of energy/particles; it's just that simple. Scientists call those small particles photons, and the wavelength determines the energy and type of EM radiation, and the number of photons tells you how much radiation there is. A lot of photons give a brighter, more intense type of light. Fewer photons give a very dim and less intense light. When you use the dimmer switch on the wall, you are decreasing the number of photons sent from the light bulb. The type of light is the same while the amount has changed. </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447800"/>
            <a:ext cx="2900768" cy="2191056"/>
          </a:xfrm>
          <a:prstGeom prst="rect">
            <a:avLst/>
          </a:prstGeom>
        </p:spPr>
      </p:pic>
      <p:pic>
        <p:nvPicPr>
          <p:cNvPr id="1026" name="Picture 2" descr="me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3368" y="3886200"/>
            <a:ext cx="2857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4719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Energy</a:t>
            </a:r>
            <a:endParaRPr lang="en-US" dirty="0"/>
          </a:p>
        </p:txBody>
      </p:sp>
      <p:sp>
        <p:nvSpPr>
          <p:cNvPr id="3" name="Content Placeholder 2"/>
          <p:cNvSpPr>
            <a:spLocks noGrp="1"/>
          </p:cNvSpPr>
          <p:nvPr>
            <p:ph idx="1"/>
          </p:nvPr>
        </p:nvSpPr>
        <p:spPr>
          <a:xfrm>
            <a:off x="457200" y="1600200"/>
            <a:ext cx="5334000" cy="4876800"/>
          </a:xfrm>
        </p:spPr>
        <p:txBody>
          <a:bodyPr>
            <a:normAutofit fontScale="85000" lnSpcReduction="10000"/>
          </a:bodyPr>
          <a:lstStyle/>
          <a:p>
            <a:pPr marL="0" indent="0">
              <a:buNone/>
            </a:pPr>
            <a:r>
              <a:rPr lang="en-US" dirty="0"/>
              <a:t>Sound is the movement of energy through substances in longitudinal (compression/rarefaction) waves. </a:t>
            </a:r>
            <a:br>
              <a:rPr lang="en-US" dirty="0"/>
            </a:br>
            <a:r>
              <a:rPr lang="en-US" dirty="0"/>
              <a:t/>
            </a:r>
            <a:br>
              <a:rPr lang="en-US" dirty="0"/>
            </a:br>
            <a:r>
              <a:rPr lang="en-US" dirty="0"/>
              <a:t>Sound is produced when a force causes an object or substance to vibrate — the energy is transferred through the substance in a wave. Typically, the energy in sound is far </a:t>
            </a:r>
            <a:r>
              <a:rPr lang="en-US" dirty="0" smtClean="0"/>
              <a:t>less </a:t>
            </a:r>
            <a:r>
              <a:rPr lang="en-US" dirty="0"/>
              <a:t>than other forms of energy</a:t>
            </a:r>
            <a:r>
              <a:rPr lang="en-US" dirty="0" smtClean="0"/>
              <a:t>.</a:t>
            </a:r>
          </a:p>
          <a:p>
            <a:pPr marL="0" indent="0">
              <a:buNone/>
            </a:pPr>
            <a:endParaRPr lang="en-US" dirty="0"/>
          </a:p>
          <a:p>
            <a:pPr marL="0" indent="0">
              <a:buNone/>
            </a:pPr>
            <a:r>
              <a:rPr lang="en-US" dirty="0"/>
              <a:t>Sound vibrations create sound waves which move through mediums such as </a:t>
            </a:r>
            <a:r>
              <a:rPr lang="en-US" dirty="0" smtClean="0"/>
              <a:t>air </a:t>
            </a:r>
            <a:r>
              <a:rPr lang="en-US" dirty="0"/>
              <a:t>and water before reaching our ears</a:t>
            </a:r>
            <a:r>
              <a:rPr lang="en-US" dirty="0" smtClean="0"/>
              <a:t>.</a:t>
            </a:r>
          </a:p>
          <a:p>
            <a:pPr marL="0" indent="0">
              <a:buNone/>
            </a:pPr>
            <a:endParaRPr lang="en-US" dirty="0"/>
          </a:p>
          <a:p>
            <a:pPr marL="0" indent="0">
              <a:buNone/>
            </a:pPr>
            <a:r>
              <a:rPr lang="en-US" dirty="0" smtClean="0"/>
              <a:t>Since sound energy is motion, it is kinetic.</a:t>
            </a:r>
            <a:endParaRPr lang="en-US" dirty="0"/>
          </a:p>
        </p:txBody>
      </p:sp>
      <p:pic>
        <p:nvPicPr>
          <p:cNvPr id="2050" name="Picture 2" descr="http://www.passmyexams.co.uk/GCSE/physics/images/long_wa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150" y="1676400"/>
            <a:ext cx="314325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7210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Since we defined energy as work performed, we need to understand what work is.</a:t>
            </a:r>
          </a:p>
          <a:p>
            <a:pPr marL="0" indent="0">
              <a:buNone/>
            </a:pPr>
            <a:endParaRPr lang="en-US" dirty="0"/>
          </a:p>
          <a:p>
            <a:pPr marL="0" indent="0">
              <a:buNone/>
            </a:pPr>
            <a:r>
              <a:rPr lang="en-US" b="1" dirty="0">
                <a:solidFill>
                  <a:srgbClr val="000000"/>
                </a:solidFill>
                <a:ea typeface="Times New Roman" pitchFamily="18" charset="0"/>
                <a:cs typeface="Minion-Bold" charset="0"/>
              </a:rPr>
              <a:t>Work </a:t>
            </a:r>
            <a:r>
              <a:rPr lang="en-US" dirty="0">
                <a:solidFill>
                  <a:srgbClr val="000000"/>
                </a:solidFill>
                <a:ea typeface="Times New Roman" pitchFamily="18" charset="0"/>
                <a:cs typeface="Minion-Bold" charset="0"/>
              </a:rPr>
              <a:t>is done when a net force acts on an object and the object moves in the direction of the net force</a:t>
            </a:r>
            <a:r>
              <a:rPr lang="en-US" dirty="0" smtClean="0">
                <a:solidFill>
                  <a:srgbClr val="000000"/>
                </a:solidFill>
                <a:ea typeface="Times New Roman" pitchFamily="18" charset="0"/>
                <a:cs typeface="Minion-Bold" charset="0"/>
              </a:rPr>
              <a:t>.</a:t>
            </a:r>
          </a:p>
          <a:p>
            <a:pPr marL="0" indent="0">
              <a:buNone/>
            </a:pPr>
            <a:endParaRPr lang="en-US" dirty="0">
              <a:solidFill>
                <a:srgbClr val="000000"/>
              </a:solidFill>
              <a:ea typeface="Times New Roman" pitchFamily="18" charset="0"/>
              <a:cs typeface="Minion-Bold" charset="0"/>
            </a:endParaRPr>
          </a:p>
          <a:p>
            <a:pPr marL="0" indent="0">
              <a:buNone/>
            </a:pPr>
            <a:r>
              <a:rPr lang="en-US" b="1" dirty="0">
                <a:solidFill>
                  <a:srgbClr val="000000"/>
                </a:solidFill>
                <a:ea typeface="Times New Roman" pitchFamily="18" charset="0"/>
                <a:cs typeface="Minion-Regular" charset="0"/>
              </a:rPr>
              <a:t>Work </a:t>
            </a:r>
            <a:r>
              <a:rPr lang="en-US" dirty="0">
                <a:solidFill>
                  <a:srgbClr val="000000"/>
                </a:solidFill>
                <a:ea typeface="Times New Roman" pitchFamily="18" charset="0"/>
                <a:cs typeface="Minion-Regular" charset="0"/>
              </a:rPr>
              <a:t>is the product of the force on an object and the distance through which the object is </a:t>
            </a:r>
            <a:r>
              <a:rPr lang="en-US" dirty="0" smtClean="0">
                <a:solidFill>
                  <a:srgbClr val="000000"/>
                </a:solidFill>
                <a:ea typeface="Times New Roman" pitchFamily="18" charset="0"/>
                <a:cs typeface="Minion-Regular" charset="0"/>
              </a:rPr>
              <a:t>moved.</a:t>
            </a:r>
          </a:p>
          <a:p>
            <a:pPr marL="0" indent="0">
              <a:buNone/>
            </a:pPr>
            <a:endParaRPr lang="en-US" dirty="0">
              <a:solidFill>
                <a:srgbClr val="000000"/>
              </a:solidFill>
              <a:ea typeface="Times New Roman" pitchFamily="18" charset="0"/>
              <a:cs typeface="Minion-Bold" charset="0"/>
            </a:endParaRPr>
          </a:p>
          <a:p>
            <a:pPr marL="0" indent="0">
              <a:buNone/>
            </a:pPr>
            <a:r>
              <a:rPr lang="en-US" b="1" dirty="0" smtClean="0">
                <a:solidFill>
                  <a:srgbClr val="000000"/>
                </a:solidFill>
                <a:ea typeface="Times New Roman" pitchFamily="18" charset="0"/>
                <a:cs typeface="Minion-Bold" charset="0"/>
              </a:rPr>
              <a:t>Work = force x distance = </a:t>
            </a:r>
            <a:r>
              <a:rPr lang="en-US" b="1" dirty="0" err="1" smtClean="0">
                <a:solidFill>
                  <a:srgbClr val="000000"/>
                </a:solidFill>
                <a:ea typeface="Times New Roman" pitchFamily="18" charset="0"/>
                <a:cs typeface="Minion-Bold" charset="0"/>
              </a:rPr>
              <a:t>Fd</a:t>
            </a:r>
            <a:r>
              <a:rPr lang="en-US" dirty="0" smtClean="0">
                <a:solidFill>
                  <a:srgbClr val="000000"/>
                </a:solidFill>
                <a:ea typeface="Times New Roman" pitchFamily="18" charset="0"/>
                <a:cs typeface="Minion-Bold" charset="0"/>
              </a:rPr>
              <a:t> </a:t>
            </a:r>
            <a:endParaRPr lang="en-US" dirty="0">
              <a:solidFill>
                <a:srgbClr val="000000"/>
              </a:solidFill>
              <a:ea typeface="Times New Roman" pitchFamily="18" charset="0"/>
              <a:cs typeface="Minion-Bold" charset="0"/>
            </a:endParaRPr>
          </a:p>
          <a:p>
            <a:pPr marL="0" indent="0">
              <a:buNone/>
            </a:pPr>
            <a:endParaRPr lang="en-US" dirty="0"/>
          </a:p>
        </p:txBody>
      </p:sp>
    </p:spTree>
    <p:extLst>
      <p:ext uri="{BB962C8B-B14F-4D97-AF65-F5344CB8AC3E}">
        <p14:creationId xmlns:p14="http://schemas.microsoft.com/office/powerpoint/2010/main" val="3990951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a:t>
            </a:r>
            <a:endParaRPr lang="en-US" dirty="0"/>
          </a:p>
        </p:txBody>
      </p:sp>
      <p:sp>
        <p:nvSpPr>
          <p:cNvPr id="3" name="Content Placeholder 2"/>
          <p:cNvSpPr>
            <a:spLocks noGrp="1"/>
          </p:cNvSpPr>
          <p:nvPr>
            <p:ph idx="1"/>
          </p:nvPr>
        </p:nvSpPr>
        <p:spPr/>
        <p:txBody>
          <a:bodyPr/>
          <a:lstStyle/>
          <a:p>
            <a:pPr marL="0" indent="0">
              <a:buNone/>
            </a:pPr>
            <a:r>
              <a:rPr lang="en-US" b="1" i="1" dirty="0"/>
              <a:t>Energy</a:t>
            </a:r>
            <a:r>
              <a:rPr lang="en-US" dirty="0"/>
              <a:t> is the capacity of a physical system to perform </a:t>
            </a:r>
            <a:r>
              <a:rPr lang="en-US" dirty="0" smtClean="0"/>
              <a:t>work. </a:t>
            </a:r>
          </a:p>
          <a:p>
            <a:pPr marL="0" indent="0">
              <a:buNone/>
            </a:pPr>
            <a:endParaRPr lang="en-US" dirty="0"/>
          </a:p>
          <a:p>
            <a:pPr marL="0" indent="0">
              <a:buNone/>
            </a:pPr>
            <a:r>
              <a:rPr lang="en-US" dirty="0" smtClean="0"/>
              <a:t>Energy can neither be created or destroyed.</a:t>
            </a:r>
          </a:p>
          <a:p>
            <a:pPr marL="0" indent="0">
              <a:buNone/>
            </a:pPr>
            <a:endParaRPr lang="en-US" dirty="0"/>
          </a:p>
          <a:p>
            <a:pPr marL="0" indent="0">
              <a:buNone/>
            </a:pPr>
            <a:r>
              <a:rPr lang="en-US" dirty="0" smtClean="0"/>
              <a:t>Energy </a:t>
            </a:r>
            <a:r>
              <a:rPr lang="en-US" dirty="0"/>
              <a:t>exists in several forms such as heat, kinetic or mechanical energy, light, potential energy, electrical, or other forms</a:t>
            </a:r>
            <a:r>
              <a:rPr lang="en-US" dirty="0" smtClean="0"/>
              <a:t>.</a:t>
            </a:r>
          </a:p>
          <a:p>
            <a:pPr marL="0" indent="0">
              <a:buNone/>
            </a:pPr>
            <a:endParaRPr lang="en-US" dirty="0" smtClean="0"/>
          </a:p>
          <a:p>
            <a:pPr marL="0" indent="0">
              <a:buNone/>
            </a:pPr>
            <a:r>
              <a:rPr lang="en-US" dirty="0"/>
              <a:t>Energy can be (is) stored or transferred from place to place, or object to object in different ways.</a:t>
            </a:r>
          </a:p>
        </p:txBody>
      </p:sp>
    </p:spTree>
    <p:extLst>
      <p:ext uri="{BB962C8B-B14F-4D97-AF65-F5344CB8AC3E}">
        <p14:creationId xmlns:p14="http://schemas.microsoft.com/office/powerpoint/2010/main" val="16485142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work</a:t>
            </a:r>
            <a:endParaRPr lang="en-US" dirty="0"/>
          </a:p>
        </p:txBody>
      </p:sp>
      <p:sp>
        <p:nvSpPr>
          <p:cNvPr id="3" name="Content Placeholder 2"/>
          <p:cNvSpPr>
            <a:spLocks noGrp="1"/>
          </p:cNvSpPr>
          <p:nvPr>
            <p:ph idx="1"/>
          </p:nvPr>
        </p:nvSpPr>
        <p:spPr>
          <a:xfrm>
            <a:off x="457200" y="1600200"/>
            <a:ext cx="3886200" cy="4876800"/>
          </a:xfrm>
        </p:spPr>
        <p:txBody>
          <a:bodyPr/>
          <a:lstStyle/>
          <a:p>
            <a:pPr marL="460375" lvl="1" indent="0">
              <a:buNone/>
            </a:pPr>
            <a:r>
              <a:rPr lang="en-US" dirty="0">
                <a:solidFill>
                  <a:srgbClr val="000000"/>
                </a:solidFill>
                <a:ea typeface="Times New Roman" pitchFamily="18" charset="0"/>
                <a:cs typeface="Minion-Regular" charset="0"/>
              </a:rPr>
              <a:t>An archer stretches </a:t>
            </a:r>
            <a:r>
              <a:rPr lang="en-US" dirty="0" smtClean="0">
                <a:solidFill>
                  <a:srgbClr val="000000"/>
                </a:solidFill>
                <a:ea typeface="Times New Roman" pitchFamily="18" charset="0"/>
                <a:cs typeface="Minion-Regular" charset="0"/>
              </a:rPr>
              <a:t>his </a:t>
            </a:r>
            <a:r>
              <a:rPr lang="en-US" dirty="0">
                <a:solidFill>
                  <a:srgbClr val="000000"/>
                </a:solidFill>
                <a:ea typeface="Times New Roman" pitchFamily="18" charset="0"/>
                <a:cs typeface="Minion-Regular" charset="0"/>
              </a:rPr>
              <a:t>bowstring, doing work against the elastic forces of the bow. </a:t>
            </a:r>
          </a:p>
          <a:p>
            <a:pPr marL="460375" lvl="1" indent="0">
              <a:buNone/>
            </a:pPr>
            <a:endParaRPr lang="en-US" dirty="0" smtClean="0">
              <a:solidFill>
                <a:srgbClr val="000000"/>
              </a:solidFill>
              <a:ea typeface="Times New Roman" pitchFamily="18" charset="0"/>
              <a:cs typeface="Minion-Regular" charset="0"/>
            </a:endParaRPr>
          </a:p>
          <a:p>
            <a:pPr marL="460375" lvl="1" indent="0">
              <a:buNone/>
            </a:pPr>
            <a:r>
              <a:rPr lang="en-US" dirty="0" smtClean="0">
                <a:solidFill>
                  <a:srgbClr val="000000"/>
                </a:solidFill>
                <a:ea typeface="Times New Roman" pitchFamily="18" charset="0"/>
                <a:cs typeface="Minion-Regular" charset="0"/>
              </a:rPr>
              <a:t>When </a:t>
            </a:r>
            <a:r>
              <a:rPr lang="en-US" dirty="0">
                <a:solidFill>
                  <a:srgbClr val="000000"/>
                </a:solidFill>
                <a:ea typeface="Times New Roman" pitchFamily="18" charset="0"/>
                <a:cs typeface="Minion-Regular" charset="0"/>
              </a:rPr>
              <a:t>the ram of a pile driver is raised, work is required to raise the ram against the force of gravity. </a:t>
            </a:r>
          </a:p>
          <a:p>
            <a:pPr marL="460375" lvl="1" indent="0">
              <a:buNone/>
            </a:pPr>
            <a:endParaRPr lang="en-US" dirty="0" smtClean="0">
              <a:solidFill>
                <a:srgbClr val="000000"/>
              </a:solidFill>
              <a:ea typeface="Times New Roman" pitchFamily="18" charset="0"/>
              <a:cs typeface="Minion-Regular" charset="0"/>
            </a:endParaRPr>
          </a:p>
          <a:p>
            <a:pPr marL="460375" lvl="1" indent="0">
              <a:buNone/>
            </a:pPr>
            <a:r>
              <a:rPr lang="en-US" dirty="0" smtClean="0">
                <a:solidFill>
                  <a:srgbClr val="000000"/>
                </a:solidFill>
                <a:ea typeface="Times New Roman" pitchFamily="18" charset="0"/>
                <a:cs typeface="Minion-Regular" charset="0"/>
              </a:rPr>
              <a:t>When you do push-ups, you do work against your own weight. </a:t>
            </a:r>
          </a:p>
          <a:p>
            <a:pPr marL="0" indent="0">
              <a:buNone/>
            </a:pPr>
            <a:endParaRPr lang="en-US" dirty="0"/>
          </a:p>
        </p:txBody>
      </p:sp>
      <p:pic>
        <p:nvPicPr>
          <p:cNvPr id="2050" name="Picture 2" descr="http://www.hunter-ed.com/images/drawings/bow_position_draw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1" y="1219200"/>
            <a:ext cx="1388784"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en/0/04/Berminghammer_B6505_Diesel_Impact_Hammer_Driving_30-in_Pipe_Pi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2307008"/>
            <a:ext cx="1775697" cy="293236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tatic.ddmcdn.com/gif/arm-chest-shoulder-exercises-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792693"/>
            <a:ext cx="2133600" cy="1424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4808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of work</a:t>
            </a:r>
            <a:endParaRPr lang="en-US" dirty="0"/>
          </a:p>
        </p:txBody>
      </p:sp>
      <p:sp>
        <p:nvSpPr>
          <p:cNvPr id="3" name="Content Placeholder 2"/>
          <p:cNvSpPr>
            <a:spLocks noGrp="1"/>
          </p:cNvSpPr>
          <p:nvPr>
            <p:ph idx="1"/>
          </p:nvPr>
        </p:nvSpPr>
        <p:spPr/>
        <p:txBody>
          <a:bodyPr/>
          <a:lstStyle/>
          <a:p>
            <a:pPr marL="0" indent="0">
              <a:buNone/>
            </a:pPr>
            <a:r>
              <a:rPr lang="en-US" dirty="0">
                <a:solidFill>
                  <a:srgbClr val="000000"/>
                </a:solidFill>
                <a:ea typeface="Times New Roman" pitchFamily="18" charset="0"/>
                <a:cs typeface="Minion-Regular" charset="0"/>
              </a:rPr>
              <a:t>The unit of measurement for work combines a unit of force, N, with a unit of distance, m. </a:t>
            </a:r>
          </a:p>
          <a:p>
            <a:pPr marL="460375" lvl="1" indent="0">
              <a:buNone/>
            </a:pPr>
            <a:endParaRPr lang="en-US" dirty="0" smtClean="0">
              <a:solidFill>
                <a:srgbClr val="000000"/>
              </a:solidFill>
              <a:ea typeface="Times New Roman" pitchFamily="18" charset="0"/>
              <a:cs typeface="Minion-Regular" charset="0"/>
            </a:endParaRPr>
          </a:p>
          <a:p>
            <a:pPr marL="460375" lvl="1" indent="0">
              <a:buNone/>
            </a:pPr>
            <a:r>
              <a:rPr lang="en-US" dirty="0" smtClean="0">
                <a:solidFill>
                  <a:srgbClr val="000000"/>
                </a:solidFill>
                <a:ea typeface="Times New Roman" pitchFamily="18" charset="0"/>
                <a:cs typeface="Minion-Regular" charset="0"/>
              </a:rPr>
              <a:t>The </a:t>
            </a:r>
            <a:r>
              <a:rPr lang="en-US" dirty="0">
                <a:solidFill>
                  <a:srgbClr val="000000"/>
                </a:solidFill>
                <a:ea typeface="Times New Roman" pitchFamily="18" charset="0"/>
                <a:cs typeface="Minion-Regular" charset="0"/>
              </a:rPr>
              <a:t>unit of work is the newton-meter (</a:t>
            </a:r>
            <a:r>
              <a:rPr lang="en-US" dirty="0" err="1">
                <a:solidFill>
                  <a:srgbClr val="000000"/>
                </a:solidFill>
                <a:ea typeface="Times New Roman" pitchFamily="18" charset="0"/>
                <a:cs typeface="Minion-Regular" charset="0"/>
              </a:rPr>
              <a:t>N</a:t>
            </a:r>
            <a:r>
              <a:rPr lang="en-US" dirty="0" err="1"/>
              <a:t>•</a:t>
            </a:r>
            <a:r>
              <a:rPr lang="en-US" dirty="0" err="1">
                <a:solidFill>
                  <a:srgbClr val="000000"/>
                </a:solidFill>
              </a:rPr>
              <a:t>m</a:t>
            </a:r>
            <a:r>
              <a:rPr lang="en-US" dirty="0">
                <a:solidFill>
                  <a:srgbClr val="000000"/>
                </a:solidFill>
              </a:rPr>
              <a:t>), also called the </a:t>
            </a:r>
            <a:r>
              <a:rPr lang="en-US" b="1" dirty="0">
                <a:solidFill>
                  <a:srgbClr val="000000"/>
                </a:solidFill>
              </a:rPr>
              <a:t>joule.</a:t>
            </a:r>
            <a:endParaRPr lang="en-US" dirty="0">
              <a:solidFill>
                <a:srgbClr val="000000"/>
              </a:solidFill>
            </a:endParaRPr>
          </a:p>
          <a:p>
            <a:pPr marL="460375" lvl="1" indent="0">
              <a:buNone/>
            </a:pPr>
            <a:endParaRPr lang="en-US" dirty="0" smtClean="0">
              <a:solidFill>
                <a:srgbClr val="000000"/>
              </a:solidFill>
            </a:endParaRPr>
          </a:p>
          <a:p>
            <a:pPr marL="460375" lvl="1" indent="0">
              <a:buNone/>
            </a:pPr>
            <a:r>
              <a:rPr lang="en-US" dirty="0" smtClean="0">
                <a:solidFill>
                  <a:srgbClr val="000000"/>
                </a:solidFill>
              </a:rPr>
              <a:t>One </a:t>
            </a:r>
            <a:r>
              <a:rPr lang="en-US" dirty="0">
                <a:solidFill>
                  <a:srgbClr val="000000"/>
                </a:solidFill>
              </a:rPr>
              <a:t>joule (J) of work is done when a force of 1 N is exerted over a distance of 1 m (lifting an apple over your head).</a:t>
            </a:r>
            <a:endParaRPr lang="en-US" dirty="0"/>
          </a:p>
        </p:txBody>
      </p:sp>
    </p:spTree>
    <p:extLst>
      <p:ext uri="{BB962C8B-B14F-4D97-AF65-F5344CB8AC3E}">
        <p14:creationId xmlns:p14="http://schemas.microsoft.com/office/powerpoint/2010/main" val="22354335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marL="0" indent="0">
              <a:buNone/>
            </a:pPr>
            <a:r>
              <a:rPr lang="en-US" dirty="0">
                <a:solidFill>
                  <a:srgbClr val="000000"/>
                </a:solidFill>
                <a:ea typeface="Times New Roman" pitchFamily="18" charset="0"/>
                <a:cs typeface="Minion-Regular" charset="0"/>
              </a:rPr>
              <a:t>Suppose that you apply a 60-N horizontal force to a 32-kg package, which pushes it 4 meters across a mailroom floor. How much work do you do on the package</a:t>
            </a:r>
            <a:r>
              <a:rPr lang="en-US" smtClean="0">
                <a:solidFill>
                  <a:srgbClr val="000000"/>
                </a:solidFill>
                <a:ea typeface="Times New Roman" pitchFamily="18" charset="0"/>
                <a:cs typeface="Minion-Regular" charset="0"/>
              </a:rPr>
              <a:t>? </a:t>
            </a:r>
            <a:endParaRPr lang="en-US" i="1" dirty="0"/>
          </a:p>
        </p:txBody>
      </p:sp>
    </p:spTree>
    <p:extLst>
      <p:ext uri="{BB962C8B-B14F-4D97-AF65-F5344CB8AC3E}">
        <p14:creationId xmlns:p14="http://schemas.microsoft.com/office/powerpoint/2010/main" val="34268658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a:t>
            </a:r>
            <a:endParaRPr lang="en-US" dirty="0"/>
          </a:p>
        </p:txBody>
      </p:sp>
      <p:sp>
        <p:nvSpPr>
          <p:cNvPr id="3" name="Content Placeholder 2"/>
          <p:cNvSpPr>
            <a:spLocks noGrp="1"/>
          </p:cNvSpPr>
          <p:nvPr>
            <p:ph idx="1"/>
          </p:nvPr>
        </p:nvSpPr>
        <p:spPr/>
        <p:txBody>
          <a:bodyPr/>
          <a:lstStyle/>
          <a:p>
            <a:pPr marL="0" indent="0">
              <a:buNone/>
            </a:pPr>
            <a:r>
              <a:rPr lang="en-US" dirty="0" smtClean="0"/>
              <a:t>When we talk about work, we also need to consider power as well. </a:t>
            </a:r>
          </a:p>
          <a:p>
            <a:pPr marL="0" indent="0">
              <a:buNone/>
            </a:pPr>
            <a:endParaRPr lang="en-US" dirty="0"/>
          </a:p>
          <a:p>
            <a:pPr marL="0" indent="0">
              <a:buNone/>
            </a:pPr>
            <a:r>
              <a:rPr lang="en-US" b="1" dirty="0">
                <a:solidFill>
                  <a:srgbClr val="000000"/>
                </a:solidFill>
                <a:ea typeface="Times New Roman" pitchFamily="18" charset="0"/>
                <a:cs typeface="Minion-Bold" charset="0"/>
              </a:rPr>
              <a:t>Power</a:t>
            </a:r>
            <a:r>
              <a:rPr lang="en-US" dirty="0">
                <a:solidFill>
                  <a:srgbClr val="000000"/>
                </a:solidFill>
                <a:ea typeface="Times New Roman" pitchFamily="18" charset="0"/>
                <a:cs typeface="Minion-Bold" charset="0"/>
              </a:rPr>
              <a:t> equals the amount of work done divided by the time interval during which the work is done. </a:t>
            </a:r>
          </a:p>
          <a:p>
            <a:pPr marL="0" indent="0">
              <a:buNone/>
            </a:pPr>
            <a:endParaRPr lang="en-US" dirty="0" smtClean="0"/>
          </a:p>
          <a:p>
            <a:pPr marL="0" indent="0">
              <a:buNone/>
            </a:pPr>
            <a:r>
              <a:rPr lang="en-US" b="1" dirty="0">
                <a:solidFill>
                  <a:srgbClr val="000000"/>
                </a:solidFill>
                <a:ea typeface="Times New Roman" pitchFamily="18" charset="0"/>
                <a:cs typeface="Minion-Regular" charset="0"/>
              </a:rPr>
              <a:t>Power </a:t>
            </a:r>
            <a:r>
              <a:rPr lang="en-US" dirty="0">
                <a:solidFill>
                  <a:srgbClr val="000000"/>
                </a:solidFill>
                <a:ea typeface="Times New Roman" pitchFamily="18" charset="0"/>
                <a:cs typeface="Minion-Regular" charset="0"/>
              </a:rPr>
              <a:t>is the rate at which work is done</a:t>
            </a:r>
            <a:r>
              <a:rPr lang="en-US" dirty="0" smtClean="0">
                <a:solidFill>
                  <a:srgbClr val="000000"/>
                </a:solidFill>
                <a:ea typeface="Times New Roman" pitchFamily="18" charset="0"/>
                <a:cs typeface="Minion-Regular" charset="0"/>
              </a:rPr>
              <a:t>.</a:t>
            </a:r>
          </a:p>
          <a:p>
            <a:pPr marL="0" indent="0">
              <a:buNone/>
            </a:pPr>
            <a:endParaRPr lang="en-US" dirty="0">
              <a:solidFill>
                <a:srgbClr val="000000"/>
              </a:solidFill>
              <a:ea typeface="Times New Roman" pitchFamily="18" charset="0"/>
              <a:cs typeface="Minion-Regular" charset="0"/>
            </a:endParaRPr>
          </a:p>
          <a:p>
            <a:pPr marL="0" indent="0">
              <a:buNone/>
            </a:pPr>
            <a:r>
              <a:rPr lang="en-US" dirty="0" smtClean="0">
                <a:solidFill>
                  <a:srgbClr val="000000"/>
                </a:solidFill>
                <a:ea typeface="Times New Roman" pitchFamily="18" charset="0"/>
                <a:cs typeface="Minion-Regular" charset="0"/>
              </a:rPr>
              <a:t>	P = Work / time	</a:t>
            </a:r>
            <a:endParaRPr lang="en-US" dirty="0">
              <a:solidFill>
                <a:srgbClr val="000000"/>
              </a:solidFill>
              <a:ea typeface="Times New Roman" pitchFamily="18" charset="0"/>
              <a:cs typeface="Minion-Regular" charset="0"/>
            </a:endParaRPr>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717871221"/>
              </p:ext>
            </p:extLst>
          </p:nvPr>
        </p:nvGraphicFramePr>
        <p:xfrm>
          <a:off x="4572000" y="4724400"/>
          <a:ext cx="1143000" cy="984250"/>
        </p:xfrm>
        <a:graphic>
          <a:graphicData uri="http://schemas.openxmlformats.org/presentationml/2006/ole">
            <mc:AlternateContent xmlns:mc="http://schemas.openxmlformats.org/markup-compatibility/2006">
              <mc:Choice xmlns:v="urn:schemas-microsoft-com:vml" Requires="v">
                <p:oleObj spid="_x0000_s3131" name="Equation" r:id="rId3" imgW="457200" imgH="393480" progId="Equation.3">
                  <p:embed/>
                </p:oleObj>
              </mc:Choice>
              <mc:Fallback>
                <p:oleObj name="Equation" r:id="rId3" imgW="457200" imgH="393480" progId="Equation.3">
                  <p:embed/>
                  <p:pic>
                    <p:nvPicPr>
                      <p:cNvPr id="0" name=""/>
                      <p:cNvPicPr/>
                      <p:nvPr/>
                    </p:nvPicPr>
                    <p:blipFill>
                      <a:blip r:embed="rId4"/>
                      <a:stretch>
                        <a:fillRect/>
                      </a:stretch>
                    </p:blipFill>
                    <p:spPr>
                      <a:xfrm>
                        <a:off x="4572000" y="4724400"/>
                        <a:ext cx="1143000" cy="984250"/>
                      </a:xfrm>
                      <a:prstGeom prst="rect">
                        <a:avLst/>
                      </a:prstGeom>
                    </p:spPr>
                  </p:pic>
                </p:oleObj>
              </mc:Fallback>
            </mc:AlternateContent>
          </a:graphicData>
        </a:graphic>
      </p:graphicFrame>
    </p:spTree>
    <p:extLst>
      <p:ext uri="{BB962C8B-B14F-4D97-AF65-F5344CB8AC3E}">
        <p14:creationId xmlns:p14="http://schemas.microsoft.com/office/powerpoint/2010/main" val="32268285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a:t>
            </a:r>
          </a:p>
        </p:txBody>
      </p:sp>
      <p:sp>
        <p:nvSpPr>
          <p:cNvPr id="3" name="Content Placeholder 2"/>
          <p:cNvSpPr>
            <a:spLocks noGrp="1"/>
          </p:cNvSpPr>
          <p:nvPr>
            <p:ph idx="1"/>
          </p:nvPr>
        </p:nvSpPr>
        <p:spPr/>
        <p:txBody>
          <a:bodyPr/>
          <a:lstStyle/>
          <a:p>
            <a:pPr marL="0" indent="0">
              <a:buNone/>
            </a:pPr>
            <a:r>
              <a:rPr lang="en-US" dirty="0">
                <a:solidFill>
                  <a:srgbClr val="000000"/>
                </a:solidFill>
                <a:ea typeface="Times New Roman" pitchFamily="18" charset="0"/>
                <a:cs typeface="Minion-Regular" charset="0"/>
              </a:rPr>
              <a:t>A high-power engine does work rapidly. </a:t>
            </a:r>
          </a:p>
          <a:p>
            <a:pPr marL="460375" lvl="1" indent="0">
              <a:buNone/>
            </a:pPr>
            <a:endParaRPr lang="en-US" dirty="0" smtClean="0">
              <a:solidFill>
                <a:srgbClr val="000000"/>
              </a:solidFill>
              <a:ea typeface="Times New Roman" pitchFamily="18" charset="0"/>
              <a:cs typeface="Minion-Regular" charset="0"/>
            </a:endParaRPr>
          </a:p>
          <a:p>
            <a:pPr marL="460375" lvl="1" indent="0">
              <a:buNone/>
            </a:pPr>
            <a:r>
              <a:rPr lang="en-US" dirty="0" smtClean="0">
                <a:solidFill>
                  <a:srgbClr val="000000"/>
                </a:solidFill>
                <a:ea typeface="Times New Roman" pitchFamily="18" charset="0"/>
                <a:cs typeface="Minion-Regular" charset="0"/>
              </a:rPr>
              <a:t>An </a:t>
            </a:r>
            <a:r>
              <a:rPr lang="en-US" dirty="0">
                <a:solidFill>
                  <a:srgbClr val="000000"/>
                </a:solidFill>
                <a:ea typeface="Times New Roman" pitchFamily="18" charset="0"/>
                <a:cs typeface="Minion-Regular" charset="0"/>
              </a:rPr>
              <a:t>engine that delivers twice the power of another engine does not necessarily produce twice as much work or go twice as fast. </a:t>
            </a:r>
          </a:p>
          <a:p>
            <a:pPr marL="460375" lvl="1" indent="0">
              <a:buNone/>
            </a:pPr>
            <a:endParaRPr lang="en-US" dirty="0" smtClean="0">
              <a:solidFill>
                <a:srgbClr val="000000"/>
              </a:solidFill>
              <a:ea typeface="Times New Roman" pitchFamily="18" charset="0"/>
              <a:cs typeface="Minion-Regular" charset="0"/>
            </a:endParaRPr>
          </a:p>
          <a:p>
            <a:pPr marL="460375" lvl="1" indent="0">
              <a:buNone/>
            </a:pPr>
            <a:r>
              <a:rPr lang="en-US" dirty="0" smtClean="0">
                <a:solidFill>
                  <a:srgbClr val="000000"/>
                </a:solidFill>
                <a:ea typeface="Times New Roman" pitchFamily="18" charset="0"/>
                <a:cs typeface="Minion-Regular" charset="0"/>
              </a:rPr>
              <a:t>Twice </a:t>
            </a:r>
            <a:r>
              <a:rPr lang="en-US" dirty="0">
                <a:solidFill>
                  <a:srgbClr val="000000"/>
                </a:solidFill>
                <a:ea typeface="Times New Roman" pitchFamily="18" charset="0"/>
                <a:cs typeface="Minion-Regular" charset="0"/>
              </a:rPr>
              <a:t>the power means the engine can do twice the work in the same amount of time or the same amount of work in half the time. </a:t>
            </a:r>
          </a:p>
          <a:p>
            <a:pPr marL="460375" lvl="1" indent="0">
              <a:buNone/>
            </a:pPr>
            <a:endParaRPr lang="en-US" dirty="0" smtClean="0">
              <a:solidFill>
                <a:srgbClr val="000000"/>
              </a:solidFill>
              <a:ea typeface="Times New Roman" pitchFamily="18" charset="0"/>
              <a:cs typeface="Minion-Regular" charset="0"/>
            </a:endParaRPr>
          </a:p>
          <a:p>
            <a:pPr marL="460375" lvl="1" indent="0">
              <a:buNone/>
            </a:pPr>
            <a:r>
              <a:rPr lang="en-US" dirty="0" smtClean="0">
                <a:solidFill>
                  <a:srgbClr val="000000"/>
                </a:solidFill>
                <a:ea typeface="Times New Roman" pitchFamily="18" charset="0"/>
                <a:cs typeface="Minion-Regular" charset="0"/>
              </a:rPr>
              <a:t>A </a:t>
            </a:r>
            <a:r>
              <a:rPr lang="en-US" dirty="0">
                <a:solidFill>
                  <a:srgbClr val="000000"/>
                </a:solidFill>
                <a:ea typeface="Times New Roman" pitchFamily="18" charset="0"/>
                <a:cs typeface="Minion-Regular" charset="0"/>
              </a:rPr>
              <a:t>powerful engine can get an automobile up to a given speed in less time than a less powerful engine can.</a:t>
            </a:r>
          </a:p>
          <a:p>
            <a:pPr marL="0" indent="0">
              <a:buNone/>
            </a:pPr>
            <a:endParaRPr lang="en-US" dirty="0"/>
          </a:p>
        </p:txBody>
      </p:sp>
    </p:spTree>
    <p:extLst>
      <p:ext uri="{BB962C8B-B14F-4D97-AF65-F5344CB8AC3E}">
        <p14:creationId xmlns:p14="http://schemas.microsoft.com/office/powerpoint/2010/main" val="4001607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of Power</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solidFill>
                  <a:srgbClr val="000000"/>
                </a:solidFill>
                <a:ea typeface="Times New Roman" pitchFamily="18" charset="0"/>
                <a:cs typeface="Minion-Regular" charset="0"/>
              </a:rPr>
              <a:t>The unit of power is the joule per second, also known as the </a:t>
            </a:r>
            <a:r>
              <a:rPr lang="en-US" b="1" dirty="0">
                <a:solidFill>
                  <a:srgbClr val="000000"/>
                </a:solidFill>
                <a:ea typeface="Times New Roman" pitchFamily="18" charset="0"/>
                <a:cs typeface="Minion-Regular" charset="0"/>
              </a:rPr>
              <a:t>watt.</a:t>
            </a:r>
            <a:endParaRPr lang="en-US" dirty="0">
              <a:solidFill>
                <a:srgbClr val="000000"/>
              </a:solidFill>
              <a:ea typeface="Times New Roman" pitchFamily="18" charset="0"/>
              <a:cs typeface="Minion-Regular" charset="0"/>
            </a:endParaRPr>
          </a:p>
          <a:p>
            <a:pPr marL="460375" lvl="1" indent="0">
              <a:buNone/>
            </a:pPr>
            <a:r>
              <a:rPr lang="en-US" dirty="0">
                <a:solidFill>
                  <a:srgbClr val="000000"/>
                </a:solidFill>
                <a:ea typeface="Times New Roman" pitchFamily="18" charset="0"/>
                <a:cs typeface="Minion-Regular" charset="0"/>
              </a:rPr>
              <a:t>One watt (W) of power is expended when one joule of work is done in </a:t>
            </a:r>
            <a:r>
              <a:rPr lang="en-US" dirty="0" smtClean="0">
                <a:solidFill>
                  <a:srgbClr val="000000"/>
                </a:solidFill>
                <a:ea typeface="Times New Roman" pitchFamily="18" charset="0"/>
                <a:cs typeface="Minion-Regular" charset="0"/>
              </a:rPr>
              <a:t>	one </a:t>
            </a:r>
            <a:r>
              <a:rPr lang="en-US" dirty="0">
                <a:solidFill>
                  <a:srgbClr val="000000"/>
                </a:solidFill>
                <a:ea typeface="Times New Roman" pitchFamily="18" charset="0"/>
                <a:cs typeface="Minion-Regular" charset="0"/>
              </a:rPr>
              <a:t>second. </a:t>
            </a:r>
            <a:endParaRPr lang="en-US" dirty="0" smtClean="0">
              <a:solidFill>
                <a:srgbClr val="000000"/>
              </a:solidFill>
              <a:ea typeface="Times New Roman" pitchFamily="18" charset="0"/>
              <a:cs typeface="Minion-Regular" charset="0"/>
            </a:endParaRPr>
          </a:p>
          <a:p>
            <a:pPr marL="460375" lvl="1" indent="0">
              <a:buNone/>
            </a:pPr>
            <a:r>
              <a:rPr lang="en-US" dirty="0" smtClean="0">
                <a:solidFill>
                  <a:srgbClr val="000000"/>
                </a:solidFill>
                <a:ea typeface="Times New Roman" pitchFamily="18" charset="0"/>
                <a:cs typeface="Minion-Regular" charset="0"/>
              </a:rPr>
              <a:t>One </a:t>
            </a:r>
            <a:r>
              <a:rPr lang="en-US" dirty="0">
                <a:solidFill>
                  <a:srgbClr val="000000"/>
                </a:solidFill>
                <a:ea typeface="Times New Roman" pitchFamily="18" charset="0"/>
                <a:cs typeface="Minion-Regular" charset="0"/>
              </a:rPr>
              <a:t>kilowatt (kW) equals 1000 watts. </a:t>
            </a:r>
            <a:endParaRPr lang="en-US" dirty="0" smtClean="0">
              <a:solidFill>
                <a:srgbClr val="000000"/>
              </a:solidFill>
              <a:ea typeface="Times New Roman" pitchFamily="18" charset="0"/>
              <a:cs typeface="Minion-Regular" charset="0"/>
            </a:endParaRPr>
          </a:p>
          <a:p>
            <a:pPr marL="460375" lvl="1" indent="0">
              <a:buNone/>
            </a:pPr>
            <a:r>
              <a:rPr lang="en-US" dirty="0" smtClean="0">
                <a:solidFill>
                  <a:srgbClr val="000000"/>
                </a:solidFill>
                <a:ea typeface="Times New Roman" pitchFamily="18" charset="0"/>
                <a:cs typeface="Minion-Regular" charset="0"/>
              </a:rPr>
              <a:t>One </a:t>
            </a:r>
            <a:r>
              <a:rPr lang="en-US" dirty="0">
                <a:solidFill>
                  <a:srgbClr val="000000"/>
                </a:solidFill>
                <a:ea typeface="Times New Roman" pitchFamily="18" charset="0"/>
                <a:cs typeface="Minion-Regular" charset="0"/>
              </a:rPr>
              <a:t>megawatt (MW) equals one million watts</a:t>
            </a:r>
            <a:r>
              <a:rPr lang="en-US" dirty="0" smtClean="0">
                <a:solidFill>
                  <a:srgbClr val="000000"/>
                </a:solidFill>
                <a:ea typeface="Times New Roman" pitchFamily="18" charset="0"/>
                <a:cs typeface="Minion-Regular" charset="0"/>
              </a:rPr>
              <a:t>.</a:t>
            </a:r>
          </a:p>
          <a:p>
            <a:pPr marL="460375" lvl="1" indent="0">
              <a:buNone/>
            </a:pPr>
            <a:endParaRPr lang="en-US" dirty="0" smtClean="0">
              <a:solidFill>
                <a:srgbClr val="000000"/>
              </a:solidFill>
            </a:endParaRPr>
          </a:p>
          <a:p>
            <a:pPr marL="0" indent="0">
              <a:buNone/>
            </a:pPr>
            <a:r>
              <a:rPr lang="en-US" dirty="0">
                <a:solidFill>
                  <a:srgbClr val="000000"/>
                </a:solidFill>
                <a:ea typeface="Times New Roman" pitchFamily="18" charset="0"/>
                <a:cs typeface="Minion-Regular" charset="0"/>
              </a:rPr>
              <a:t>In the United States, we customarily rate engines in units of horsepower and electricity in kilowatts, but either may be used. </a:t>
            </a:r>
          </a:p>
          <a:p>
            <a:pPr marL="0" indent="0">
              <a:buNone/>
            </a:pPr>
            <a:endParaRPr lang="en-US" dirty="0" smtClean="0">
              <a:solidFill>
                <a:srgbClr val="000000"/>
              </a:solidFill>
              <a:ea typeface="Times New Roman" pitchFamily="18" charset="0"/>
              <a:cs typeface="Minion-Regular" charset="0"/>
            </a:endParaRPr>
          </a:p>
          <a:p>
            <a:pPr marL="0" indent="0">
              <a:buNone/>
            </a:pPr>
            <a:r>
              <a:rPr lang="en-US" dirty="0" smtClean="0">
                <a:solidFill>
                  <a:srgbClr val="000000"/>
                </a:solidFill>
                <a:ea typeface="Times New Roman" pitchFamily="18" charset="0"/>
                <a:cs typeface="Minion-Regular" charset="0"/>
              </a:rPr>
              <a:t>In </a:t>
            </a:r>
            <a:r>
              <a:rPr lang="en-US" dirty="0">
                <a:solidFill>
                  <a:srgbClr val="000000"/>
                </a:solidFill>
                <a:ea typeface="Times New Roman" pitchFamily="18" charset="0"/>
                <a:cs typeface="Minion-Regular" charset="0"/>
              </a:rPr>
              <a:t>the metric system of units, automobiles are rated in kilowatts. One horsepower (</a:t>
            </a:r>
            <a:r>
              <a:rPr lang="en-US" dirty="0" err="1">
                <a:solidFill>
                  <a:srgbClr val="000000"/>
                </a:solidFill>
                <a:ea typeface="Times New Roman" pitchFamily="18" charset="0"/>
                <a:cs typeface="Minion-Regular" charset="0"/>
              </a:rPr>
              <a:t>hp</a:t>
            </a:r>
            <a:r>
              <a:rPr lang="en-US" dirty="0">
                <a:solidFill>
                  <a:srgbClr val="000000"/>
                </a:solidFill>
                <a:ea typeface="Times New Roman" pitchFamily="18" charset="0"/>
                <a:cs typeface="Minion-Regular" charset="0"/>
              </a:rPr>
              <a:t>) is the same as 0.75 kW, so an engine rated at 134 </a:t>
            </a:r>
            <a:r>
              <a:rPr lang="en-US" dirty="0" err="1">
                <a:solidFill>
                  <a:srgbClr val="000000"/>
                </a:solidFill>
                <a:ea typeface="Times New Roman" pitchFamily="18" charset="0"/>
                <a:cs typeface="Minion-Regular" charset="0"/>
              </a:rPr>
              <a:t>hp</a:t>
            </a:r>
            <a:r>
              <a:rPr lang="en-US" dirty="0">
                <a:solidFill>
                  <a:srgbClr val="000000"/>
                </a:solidFill>
                <a:ea typeface="Times New Roman" pitchFamily="18" charset="0"/>
                <a:cs typeface="Minion-Regular" charset="0"/>
              </a:rPr>
              <a:t> is a 100-kW engine.</a:t>
            </a:r>
          </a:p>
          <a:p>
            <a:pPr marL="460375" lvl="1" indent="0">
              <a:buNone/>
            </a:pPr>
            <a:endParaRPr lang="en-US" dirty="0" smtClean="0">
              <a:solidFill>
                <a:srgbClr val="000000"/>
              </a:solidFill>
              <a:ea typeface="Times New Roman" pitchFamily="18" charset="0"/>
              <a:cs typeface="Minion-Regular" charset="0"/>
            </a:endParaRPr>
          </a:p>
        </p:txBody>
      </p:sp>
    </p:spTree>
    <p:extLst>
      <p:ext uri="{BB962C8B-B14F-4D97-AF65-F5344CB8AC3E}">
        <p14:creationId xmlns:p14="http://schemas.microsoft.com/office/powerpoint/2010/main" val="24625093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Energy in depth</a:t>
            </a:r>
            <a:endParaRPr lang="en-US" dirty="0"/>
          </a:p>
        </p:txBody>
      </p:sp>
      <p:sp>
        <p:nvSpPr>
          <p:cNvPr id="3" name="Content Placeholder 2"/>
          <p:cNvSpPr>
            <a:spLocks noGrp="1"/>
          </p:cNvSpPr>
          <p:nvPr>
            <p:ph idx="1"/>
          </p:nvPr>
        </p:nvSpPr>
        <p:spPr/>
        <p:txBody>
          <a:bodyPr/>
          <a:lstStyle/>
          <a:p>
            <a:pPr marL="0" indent="0">
              <a:buNone/>
            </a:pPr>
            <a:r>
              <a:rPr lang="en-US" b="1" dirty="0">
                <a:solidFill>
                  <a:srgbClr val="000000"/>
                </a:solidFill>
                <a:ea typeface="Times New Roman" pitchFamily="18" charset="0"/>
                <a:cs typeface="Minion-Bold" charset="0"/>
              </a:rPr>
              <a:t>Three examples of potential energy are elastic potential energy, chemical energy, and gravitational potential energy. </a:t>
            </a:r>
          </a:p>
          <a:p>
            <a:pPr marL="0" indent="0">
              <a:buNone/>
            </a:pPr>
            <a:endParaRPr lang="en-US" dirty="0"/>
          </a:p>
        </p:txBody>
      </p:sp>
    </p:spTree>
    <p:extLst>
      <p:ext uri="{BB962C8B-B14F-4D97-AF65-F5344CB8AC3E}">
        <p14:creationId xmlns:p14="http://schemas.microsoft.com/office/powerpoint/2010/main" val="22868632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Elastic Potential Energy</a:t>
            </a:r>
            <a:endParaRPr lang="en-US" dirty="0"/>
          </a:p>
        </p:txBody>
      </p:sp>
      <p:sp>
        <p:nvSpPr>
          <p:cNvPr id="3" name="Content Placeholder 2"/>
          <p:cNvSpPr>
            <a:spLocks noGrp="1"/>
          </p:cNvSpPr>
          <p:nvPr>
            <p:ph idx="1"/>
          </p:nvPr>
        </p:nvSpPr>
        <p:spPr>
          <a:xfrm>
            <a:off x="457200" y="1600200"/>
            <a:ext cx="5029200" cy="4876800"/>
          </a:xfrm>
        </p:spPr>
        <p:txBody>
          <a:bodyPr>
            <a:normAutofit lnSpcReduction="10000"/>
          </a:bodyPr>
          <a:lstStyle/>
          <a:p>
            <a:pPr marL="0" indent="0">
              <a:buNone/>
            </a:pPr>
            <a:r>
              <a:rPr lang="en-US" dirty="0">
                <a:solidFill>
                  <a:srgbClr val="000000"/>
                </a:solidFill>
                <a:ea typeface="Times New Roman" pitchFamily="18" charset="0"/>
                <a:cs typeface="Minion-Regular" charset="0"/>
              </a:rPr>
              <a:t>A stretched or compressed spring has a potential for doing work. </a:t>
            </a:r>
          </a:p>
          <a:p>
            <a:pPr marL="0" indent="0">
              <a:buNone/>
            </a:pPr>
            <a:endParaRPr lang="en-US" dirty="0" smtClean="0">
              <a:solidFill>
                <a:srgbClr val="000000"/>
              </a:solidFill>
              <a:ea typeface="Times New Roman" pitchFamily="18" charset="0"/>
              <a:cs typeface="Minion-Regular" charset="0"/>
            </a:endParaRPr>
          </a:p>
          <a:p>
            <a:pPr marL="0" indent="0">
              <a:buNone/>
            </a:pPr>
            <a:r>
              <a:rPr lang="en-US" dirty="0" smtClean="0">
                <a:solidFill>
                  <a:srgbClr val="000000"/>
                </a:solidFill>
                <a:ea typeface="Times New Roman" pitchFamily="18" charset="0"/>
                <a:cs typeface="Minion-Regular" charset="0"/>
              </a:rPr>
              <a:t>When </a:t>
            </a:r>
            <a:r>
              <a:rPr lang="en-US" dirty="0">
                <a:solidFill>
                  <a:srgbClr val="000000"/>
                </a:solidFill>
                <a:ea typeface="Times New Roman" pitchFamily="18" charset="0"/>
                <a:cs typeface="Minion-Regular" charset="0"/>
              </a:rPr>
              <a:t>a bow is drawn back, energy is stored in the bow. The bow can do work on the arrow. </a:t>
            </a:r>
          </a:p>
          <a:p>
            <a:pPr marL="0" indent="0">
              <a:buNone/>
            </a:pPr>
            <a:endParaRPr lang="en-US" dirty="0" smtClean="0">
              <a:solidFill>
                <a:srgbClr val="000000"/>
              </a:solidFill>
              <a:ea typeface="Times New Roman" pitchFamily="18" charset="0"/>
              <a:cs typeface="Minion-Regular" charset="0"/>
            </a:endParaRPr>
          </a:p>
          <a:p>
            <a:pPr marL="0" indent="0">
              <a:buNone/>
            </a:pPr>
            <a:r>
              <a:rPr lang="en-US" dirty="0" smtClean="0">
                <a:solidFill>
                  <a:srgbClr val="000000"/>
                </a:solidFill>
                <a:ea typeface="Times New Roman" pitchFamily="18" charset="0"/>
                <a:cs typeface="Minion-Regular" charset="0"/>
              </a:rPr>
              <a:t>A </a:t>
            </a:r>
            <a:r>
              <a:rPr lang="en-US" dirty="0">
                <a:solidFill>
                  <a:srgbClr val="000000"/>
                </a:solidFill>
                <a:ea typeface="Times New Roman" pitchFamily="18" charset="0"/>
                <a:cs typeface="Minion-Regular" charset="0"/>
              </a:rPr>
              <a:t>stretched rubber band has potential energy because of its position. </a:t>
            </a:r>
          </a:p>
          <a:p>
            <a:pPr marL="0" indent="0">
              <a:buNone/>
            </a:pPr>
            <a:endParaRPr lang="en-US" dirty="0" smtClean="0">
              <a:solidFill>
                <a:srgbClr val="000000"/>
              </a:solidFill>
              <a:ea typeface="Times New Roman" pitchFamily="18" charset="0"/>
              <a:cs typeface="Minion-Regular" charset="0"/>
            </a:endParaRPr>
          </a:p>
          <a:p>
            <a:pPr marL="0" indent="0">
              <a:buNone/>
            </a:pPr>
            <a:r>
              <a:rPr lang="en-US" dirty="0" smtClean="0">
                <a:solidFill>
                  <a:srgbClr val="000000"/>
                </a:solidFill>
                <a:ea typeface="Times New Roman" pitchFamily="18" charset="0"/>
                <a:cs typeface="Minion-Regular" charset="0"/>
              </a:rPr>
              <a:t>These </a:t>
            </a:r>
            <a:r>
              <a:rPr lang="en-US" dirty="0">
                <a:solidFill>
                  <a:srgbClr val="000000"/>
                </a:solidFill>
                <a:ea typeface="Times New Roman" pitchFamily="18" charset="0"/>
                <a:cs typeface="Minion-Regular" charset="0"/>
              </a:rPr>
              <a:t>types of potential energy are </a:t>
            </a:r>
            <a:r>
              <a:rPr lang="en-US" i="1" dirty="0">
                <a:solidFill>
                  <a:srgbClr val="000000"/>
                </a:solidFill>
                <a:ea typeface="Times New Roman" pitchFamily="18" charset="0"/>
                <a:cs typeface="Minion-Regular" charset="0"/>
              </a:rPr>
              <a:t>elastic potential energy.</a:t>
            </a:r>
            <a:r>
              <a:rPr lang="en-US" dirty="0">
                <a:solidFill>
                  <a:srgbClr val="000000"/>
                </a:solidFill>
                <a:ea typeface="Times New Roman" pitchFamily="18" charset="0"/>
                <a:cs typeface="Minion-Regular" charset="0"/>
              </a:rPr>
              <a:t> </a:t>
            </a:r>
          </a:p>
          <a:p>
            <a:pPr marL="0" indent="0">
              <a:buNone/>
            </a:pPr>
            <a:endParaRPr lang="en-US" dirty="0"/>
          </a:p>
        </p:txBody>
      </p:sp>
      <p:pic>
        <p:nvPicPr>
          <p:cNvPr id="1026" name="Picture 2" descr="http://session.masteringphysics.com/problemAsset/1010961/11/MHM_fp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0062" y="1143001"/>
            <a:ext cx="1875691"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2.bp.blogspot.com/-3yUlmAWfZ68/TZymHCiw8JI/AAAAAAAAAms/wHfVfjglRII/s1600/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0" y="2209801"/>
            <a:ext cx="1672652"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2.gstatic.com/images?q=tbn:ANd9GcQ4yyGWmO_gFa3-oeaJIVMbmb_3hWfqH41dKu8dJaLZhwJolxi1w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4536" y="4267201"/>
            <a:ext cx="1806741"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9531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Potential Energy</a:t>
            </a:r>
            <a:endParaRPr lang="en-US" dirty="0"/>
          </a:p>
        </p:txBody>
      </p:sp>
      <p:sp>
        <p:nvSpPr>
          <p:cNvPr id="3" name="Content Placeholder 2"/>
          <p:cNvSpPr>
            <a:spLocks noGrp="1"/>
          </p:cNvSpPr>
          <p:nvPr>
            <p:ph idx="1"/>
          </p:nvPr>
        </p:nvSpPr>
        <p:spPr>
          <a:xfrm>
            <a:off x="381000" y="1676401"/>
            <a:ext cx="5334000" cy="4876800"/>
          </a:xfrm>
        </p:spPr>
        <p:txBody>
          <a:bodyPr/>
          <a:lstStyle/>
          <a:p>
            <a:pPr marL="0" indent="0">
              <a:buNone/>
            </a:pPr>
            <a:r>
              <a:rPr lang="en-US" dirty="0">
                <a:solidFill>
                  <a:srgbClr val="000000"/>
                </a:solidFill>
                <a:ea typeface="Times New Roman" pitchFamily="18" charset="0"/>
                <a:cs typeface="Minion-Regular" charset="0"/>
              </a:rPr>
              <a:t>The chemical energy in fuels is also potential energy. </a:t>
            </a:r>
          </a:p>
          <a:p>
            <a:pPr marL="0" indent="0">
              <a:buNone/>
            </a:pPr>
            <a:endParaRPr lang="en-US" dirty="0" smtClean="0">
              <a:solidFill>
                <a:srgbClr val="000000"/>
              </a:solidFill>
              <a:ea typeface="Times New Roman" pitchFamily="18" charset="0"/>
              <a:cs typeface="Minion-Regular" charset="0"/>
            </a:endParaRPr>
          </a:p>
          <a:p>
            <a:pPr marL="0" indent="0">
              <a:buNone/>
            </a:pPr>
            <a:r>
              <a:rPr lang="en-US" dirty="0" smtClean="0">
                <a:solidFill>
                  <a:srgbClr val="000000"/>
                </a:solidFill>
                <a:ea typeface="Times New Roman" pitchFamily="18" charset="0"/>
                <a:cs typeface="Minion-Regular" charset="0"/>
              </a:rPr>
              <a:t>It </a:t>
            </a:r>
            <a:r>
              <a:rPr lang="en-US" dirty="0">
                <a:solidFill>
                  <a:srgbClr val="000000"/>
                </a:solidFill>
                <a:ea typeface="Times New Roman" pitchFamily="18" charset="0"/>
                <a:cs typeface="Minion-Regular" charset="0"/>
              </a:rPr>
              <a:t>is energy of position at the submicroscopic level. This energy is available when the positions of electric charges within and between molecules are altered and a chemical change takes place. </a:t>
            </a:r>
          </a:p>
          <a:p>
            <a:pPr marL="0" indent="0">
              <a:buNone/>
            </a:pPr>
            <a:endParaRPr lang="en-US" dirty="0"/>
          </a:p>
        </p:txBody>
      </p:sp>
      <p:pic>
        <p:nvPicPr>
          <p:cNvPr id="2050" name="Picture 2" descr="http://www.sciencelearn.org.nz/var/sciencelearn/storage/images/contexts/sporting_edge/sci_media/chemical_energy/14812-6-eng-NZ/chemical_energy_full_size_port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676401"/>
            <a:ext cx="2994256"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4059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Gravitational Potential Energy</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000000"/>
                </a:solidFill>
              </a:rPr>
              <a:t>Work </a:t>
            </a:r>
            <a:r>
              <a:rPr lang="en-US" dirty="0">
                <a:solidFill>
                  <a:srgbClr val="000000"/>
                </a:solidFill>
              </a:rPr>
              <a:t>is required to elevate objects against Earth’s gravity. </a:t>
            </a:r>
          </a:p>
          <a:p>
            <a:pPr marL="0" indent="0">
              <a:buNone/>
            </a:pPr>
            <a:endParaRPr lang="en-US" dirty="0" smtClean="0">
              <a:solidFill>
                <a:srgbClr val="000000"/>
              </a:solidFill>
            </a:endParaRPr>
          </a:p>
          <a:p>
            <a:pPr marL="0" indent="0">
              <a:buNone/>
            </a:pPr>
            <a:r>
              <a:rPr lang="en-US" dirty="0" smtClean="0">
                <a:solidFill>
                  <a:srgbClr val="000000"/>
                </a:solidFill>
              </a:rPr>
              <a:t>The </a:t>
            </a:r>
            <a:r>
              <a:rPr lang="en-US" dirty="0">
                <a:solidFill>
                  <a:srgbClr val="000000"/>
                </a:solidFill>
              </a:rPr>
              <a:t>potential energy due to elevated positions is </a:t>
            </a:r>
            <a:r>
              <a:rPr lang="en-US" i="1" dirty="0">
                <a:solidFill>
                  <a:srgbClr val="000000"/>
                </a:solidFill>
              </a:rPr>
              <a:t>gravitational potential energy. </a:t>
            </a:r>
            <a:endParaRPr lang="en-US" dirty="0">
              <a:solidFill>
                <a:srgbClr val="000000"/>
              </a:solidFill>
            </a:endParaRPr>
          </a:p>
          <a:p>
            <a:pPr marL="0" indent="0">
              <a:buNone/>
            </a:pPr>
            <a:endParaRPr lang="en-US" dirty="0" smtClean="0">
              <a:solidFill>
                <a:srgbClr val="000000"/>
              </a:solidFill>
            </a:endParaRPr>
          </a:p>
          <a:p>
            <a:pPr marL="0" indent="0">
              <a:buNone/>
            </a:pPr>
            <a:r>
              <a:rPr lang="en-US" dirty="0" smtClean="0">
                <a:solidFill>
                  <a:srgbClr val="000000"/>
                </a:solidFill>
              </a:rPr>
              <a:t>Water </a:t>
            </a:r>
            <a:r>
              <a:rPr lang="en-US" dirty="0">
                <a:solidFill>
                  <a:srgbClr val="000000"/>
                </a:solidFill>
              </a:rPr>
              <a:t>in an elevated reservoir and the raised ram of a pile driver have gravitational potential energy.</a:t>
            </a:r>
          </a:p>
          <a:p>
            <a:pPr marL="0" indent="0">
              <a:buNone/>
            </a:pPr>
            <a:endParaRPr lang="en-US" dirty="0"/>
          </a:p>
        </p:txBody>
      </p:sp>
    </p:spTree>
    <p:extLst>
      <p:ext uri="{BB962C8B-B14F-4D97-AF65-F5344CB8AC3E}">
        <p14:creationId xmlns:p14="http://schemas.microsoft.com/office/powerpoint/2010/main" val="3226571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energy</a:t>
            </a:r>
            <a:endParaRPr lang="en-US" dirty="0"/>
          </a:p>
        </p:txBody>
      </p:sp>
      <p:pic>
        <p:nvPicPr>
          <p:cNvPr id="1026" name="Picture 2" descr="http://whs.wsd.wednet.edu/Faculty/Busse/MathHomePage/busseclasses/apphysics/studyguides/chapter6/ch6graphics/coasterpe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2667000" cy="19910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motorcyclistonline.com/f/images/22986838%2Bw799%2Bh499%2Bcr1%2Bar0/122_0907_03_z%2Bkinetic_energy_of_motion%2Bleft_side_vie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1730860"/>
            <a:ext cx="2971800" cy="18559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buzzle.com/img/articleImages/560017-131227-4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730860"/>
            <a:ext cx="2214554" cy="28959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nfactcollaborative.com/wp-content/uploads/2011/11/solar-energy-facts-sun-ligh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267200"/>
            <a:ext cx="2642681" cy="19872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upload.wikimedia.org/wikipedia/commons/2/23/Lightning_over_Oradea_Romania_zoo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88466" y="4277257"/>
            <a:ext cx="2995667" cy="1967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8720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solidFill>
                  <a:srgbClr val="000000"/>
                </a:solidFill>
                <a:ea typeface="Times New Roman" pitchFamily="18" charset="0"/>
                <a:cs typeface="Minion-Regular" charset="0"/>
              </a:rPr>
              <a:t>The amount of gravitational potential energy possessed by an elevated object is equal to the work done against gravity to lift it. </a:t>
            </a:r>
          </a:p>
          <a:p>
            <a:pPr marL="0" indent="0">
              <a:buNone/>
            </a:pPr>
            <a:endParaRPr lang="en-US" dirty="0" smtClean="0">
              <a:solidFill>
                <a:srgbClr val="000000"/>
              </a:solidFill>
              <a:ea typeface="Times New Roman" pitchFamily="18" charset="0"/>
              <a:cs typeface="Minion-Regular" charset="0"/>
            </a:endParaRPr>
          </a:p>
          <a:p>
            <a:pPr marL="0" indent="0">
              <a:buNone/>
            </a:pPr>
            <a:r>
              <a:rPr lang="en-US" dirty="0" smtClean="0">
                <a:solidFill>
                  <a:srgbClr val="000000"/>
                </a:solidFill>
                <a:ea typeface="Times New Roman" pitchFamily="18" charset="0"/>
                <a:cs typeface="Minion-Regular" charset="0"/>
              </a:rPr>
              <a:t>The </a:t>
            </a:r>
            <a:r>
              <a:rPr lang="en-US" dirty="0">
                <a:solidFill>
                  <a:srgbClr val="000000"/>
                </a:solidFill>
                <a:ea typeface="Times New Roman" pitchFamily="18" charset="0"/>
                <a:cs typeface="Minion-Regular" charset="0"/>
              </a:rPr>
              <a:t>upward force required while moving at constant velocity is equal to the weight, </a:t>
            </a:r>
            <a:r>
              <a:rPr lang="en-US" i="1" dirty="0">
                <a:solidFill>
                  <a:srgbClr val="000000"/>
                </a:solidFill>
                <a:ea typeface="Times New Roman" pitchFamily="18" charset="0"/>
                <a:cs typeface="Minion-Regular" charset="0"/>
              </a:rPr>
              <a:t>mg</a:t>
            </a:r>
            <a:r>
              <a:rPr lang="en-US" dirty="0">
                <a:solidFill>
                  <a:srgbClr val="000000"/>
                </a:solidFill>
                <a:ea typeface="Times New Roman" pitchFamily="18" charset="0"/>
                <a:cs typeface="Minion-Regular" charset="0"/>
              </a:rPr>
              <a:t>, of the object, so the work done in lifting it through a height </a:t>
            </a:r>
            <a:r>
              <a:rPr lang="en-US" i="1" dirty="0">
                <a:solidFill>
                  <a:srgbClr val="000000"/>
                </a:solidFill>
                <a:ea typeface="Times New Roman" pitchFamily="18" charset="0"/>
                <a:cs typeface="Minion-Regular" charset="0"/>
              </a:rPr>
              <a:t>h </a:t>
            </a:r>
            <a:r>
              <a:rPr lang="en-US" dirty="0">
                <a:solidFill>
                  <a:srgbClr val="000000"/>
                </a:solidFill>
                <a:ea typeface="Times New Roman" pitchFamily="18" charset="0"/>
                <a:cs typeface="Minion-Regular" charset="0"/>
              </a:rPr>
              <a:t>is the product </a:t>
            </a:r>
            <a:r>
              <a:rPr lang="en-US" i="1" dirty="0" err="1">
                <a:solidFill>
                  <a:srgbClr val="000000"/>
                </a:solidFill>
                <a:ea typeface="Times New Roman" pitchFamily="18" charset="0"/>
                <a:cs typeface="Minion-Regular" charset="0"/>
              </a:rPr>
              <a:t>mgh</a:t>
            </a:r>
            <a:r>
              <a:rPr lang="en-US" dirty="0">
                <a:solidFill>
                  <a:srgbClr val="000000"/>
                </a:solidFill>
                <a:ea typeface="Times New Roman" pitchFamily="18" charset="0"/>
                <a:cs typeface="Minion-Regular" charset="0"/>
              </a:rPr>
              <a:t>.</a:t>
            </a:r>
          </a:p>
          <a:p>
            <a:pPr marL="0" indent="0">
              <a:buNone/>
            </a:pPr>
            <a:endParaRPr lang="en-US" dirty="0" smtClean="0">
              <a:solidFill>
                <a:srgbClr val="000000"/>
              </a:solidFill>
              <a:ea typeface="Times New Roman" pitchFamily="18" charset="0"/>
              <a:cs typeface="Minion-Regular" charset="0"/>
            </a:endParaRPr>
          </a:p>
          <a:p>
            <a:pPr marL="0" indent="0">
              <a:buNone/>
            </a:pPr>
            <a:r>
              <a:rPr lang="en-US" dirty="0" smtClean="0">
                <a:solidFill>
                  <a:srgbClr val="000000"/>
                </a:solidFill>
                <a:ea typeface="Times New Roman" pitchFamily="18" charset="0"/>
                <a:cs typeface="Minion-Regular" charset="0"/>
              </a:rPr>
              <a:t>gravitational </a:t>
            </a:r>
            <a:r>
              <a:rPr lang="en-US" dirty="0">
                <a:solidFill>
                  <a:srgbClr val="000000"/>
                </a:solidFill>
                <a:ea typeface="Times New Roman" pitchFamily="18" charset="0"/>
                <a:cs typeface="Minion-Regular" charset="0"/>
              </a:rPr>
              <a:t>potential energy = weight × height</a:t>
            </a:r>
          </a:p>
          <a:p>
            <a:pPr marL="0" indent="0">
              <a:buNone/>
            </a:pPr>
            <a:r>
              <a:rPr lang="en-US" dirty="0" smtClean="0">
                <a:solidFill>
                  <a:srgbClr val="000000"/>
                </a:solidFill>
                <a:ea typeface="Times New Roman" pitchFamily="18" charset="0"/>
                <a:cs typeface="Minion-Regular" charset="0"/>
              </a:rPr>
              <a:t>	PE </a:t>
            </a:r>
            <a:r>
              <a:rPr lang="en-US" dirty="0">
                <a:solidFill>
                  <a:srgbClr val="000000"/>
                </a:solidFill>
                <a:ea typeface="Times New Roman" pitchFamily="18" charset="0"/>
                <a:cs typeface="Minion-Regular" charset="0"/>
              </a:rPr>
              <a:t>= </a:t>
            </a:r>
            <a:r>
              <a:rPr lang="en-US" i="1" dirty="0" err="1">
                <a:solidFill>
                  <a:srgbClr val="000000"/>
                </a:solidFill>
                <a:ea typeface="Times New Roman" pitchFamily="18" charset="0"/>
                <a:cs typeface="Minion-Regular" charset="0"/>
              </a:rPr>
              <a:t>mgh</a:t>
            </a:r>
            <a:endParaRPr lang="en-US" i="1" dirty="0">
              <a:solidFill>
                <a:srgbClr val="000000"/>
              </a:solidFill>
              <a:ea typeface="Times New Roman" pitchFamily="18" charset="0"/>
              <a:cs typeface="Minion-Regular" charset="0"/>
            </a:endParaRPr>
          </a:p>
          <a:p>
            <a:pPr marL="0" indent="0">
              <a:buNone/>
            </a:pPr>
            <a:endParaRPr lang="en-US" dirty="0"/>
          </a:p>
        </p:txBody>
      </p:sp>
    </p:spTree>
    <p:extLst>
      <p:ext uri="{BB962C8B-B14F-4D97-AF65-F5344CB8AC3E}">
        <p14:creationId xmlns:p14="http://schemas.microsoft.com/office/powerpoint/2010/main" val="18549155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3510" name="Picture 6" descr="CPPE-Ch9-4_p148-Bld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3" y="3198813"/>
            <a:ext cx="8226425" cy="3062287"/>
          </a:xfrm>
          <a:prstGeom prst="rect">
            <a:avLst/>
          </a:prstGeom>
          <a:noFill/>
          <a:extLst>
            <a:ext uri="{909E8E84-426E-40DD-AFC4-6F175D3DCCD1}">
              <a14:hiddenFill xmlns:a14="http://schemas.microsoft.com/office/drawing/2010/main">
                <a:solidFill>
                  <a:srgbClr val="FFFFFF"/>
                </a:solidFill>
              </a14:hiddenFill>
            </a:ext>
          </a:extLst>
        </p:spPr>
      </p:pic>
      <p:sp>
        <p:nvSpPr>
          <p:cNvPr id="1813506" name="Rectangle 2"/>
          <p:cNvSpPr>
            <a:spLocks noChangeArrowheads="1"/>
          </p:cNvSpPr>
          <p:nvPr/>
        </p:nvSpPr>
        <p:spPr bwMode="auto">
          <a:xfrm>
            <a:off x="227013" y="1196975"/>
            <a:ext cx="87645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solidFill>
                  <a:srgbClr val="000000"/>
                </a:solidFill>
                <a:ea typeface="Times New Roman" pitchFamily="18" charset="0"/>
                <a:cs typeface="Minion-Regular" charset="0"/>
              </a:rPr>
              <a:t>The potential energy of the 100-N boulder with respect to the ground below is 200 J in each case. </a:t>
            </a:r>
            <a:endParaRPr lang="en-US" sz="2000" b="1" dirty="0">
              <a:solidFill>
                <a:srgbClr val="000000"/>
              </a:solidFill>
              <a:ea typeface="Times New Roman" pitchFamily="18" charset="0"/>
              <a:cs typeface="Minion-Regular" charset="0"/>
            </a:endParaRPr>
          </a:p>
          <a:p>
            <a:pPr marL="1028700" lvl="1" indent="-457200">
              <a:buFontTx/>
              <a:buAutoNum type="alphaLcPeriod"/>
            </a:pPr>
            <a:r>
              <a:rPr lang="en-US" sz="2000" dirty="0">
                <a:solidFill>
                  <a:srgbClr val="000000"/>
                </a:solidFill>
                <a:ea typeface="Times New Roman" pitchFamily="18" charset="0"/>
                <a:cs typeface="Minion-Regular" charset="0"/>
              </a:rPr>
              <a:t>The boulder is</a:t>
            </a:r>
            <a:r>
              <a:rPr lang="en-US" sz="2000" b="1" dirty="0">
                <a:solidFill>
                  <a:srgbClr val="000000"/>
                </a:solidFill>
                <a:ea typeface="Times New Roman" pitchFamily="18" charset="0"/>
                <a:cs typeface="Minion-Regular" charset="0"/>
              </a:rPr>
              <a:t> </a:t>
            </a:r>
            <a:r>
              <a:rPr lang="en-US" sz="2000" dirty="0">
                <a:solidFill>
                  <a:srgbClr val="000000"/>
                </a:solidFill>
                <a:ea typeface="Times New Roman" pitchFamily="18" charset="0"/>
                <a:cs typeface="Minion-Regular" charset="0"/>
              </a:rPr>
              <a:t>lifted with 100 N of force.</a:t>
            </a:r>
            <a:endParaRPr lang="en-US" sz="2000" b="1" dirty="0">
              <a:solidFill>
                <a:srgbClr val="000000"/>
              </a:solidFill>
              <a:ea typeface="Times New Roman" pitchFamily="18" charset="0"/>
              <a:cs typeface="Minion-Regular" charset="0"/>
            </a:endParaRPr>
          </a:p>
        </p:txBody>
      </p:sp>
      <p:sp>
        <p:nvSpPr>
          <p:cNvPr id="1813507" name="Rectangle 3"/>
          <p:cNvSpPr>
            <a:spLocks noChangeArrowheads="1"/>
          </p:cNvSpPr>
          <p:nvPr/>
        </p:nvSpPr>
        <p:spPr bwMode="auto">
          <a:xfrm>
            <a:off x="230188" y="623888"/>
            <a:ext cx="69326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2800" b="1" dirty="0" smtClean="0">
                <a:solidFill>
                  <a:srgbClr val="E63219"/>
                </a:solidFill>
              </a:rPr>
              <a:t>Potential </a:t>
            </a:r>
            <a:r>
              <a:rPr lang="en-US" sz="2800" b="1" dirty="0">
                <a:solidFill>
                  <a:srgbClr val="E63219"/>
                </a:solidFill>
              </a:rPr>
              <a:t>Energy</a:t>
            </a:r>
          </a:p>
        </p:txBody>
      </p:sp>
    </p:spTree>
    <p:extLst>
      <p:ext uri="{BB962C8B-B14F-4D97-AF65-F5344CB8AC3E}">
        <p14:creationId xmlns:p14="http://schemas.microsoft.com/office/powerpoint/2010/main" val="8228733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7605" name="Picture 5" descr="CPPE-Ch9-4_p148-Bld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3" y="3198813"/>
            <a:ext cx="8226425" cy="3062287"/>
          </a:xfrm>
          <a:prstGeom prst="rect">
            <a:avLst/>
          </a:prstGeom>
          <a:noFill/>
          <a:extLst>
            <a:ext uri="{909E8E84-426E-40DD-AFC4-6F175D3DCCD1}">
              <a14:hiddenFill xmlns:a14="http://schemas.microsoft.com/office/drawing/2010/main">
                <a:solidFill>
                  <a:srgbClr val="FFFFFF"/>
                </a:solidFill>
              </a14:hiddenFill>
            </a:ext>
          </a:extLst>
        </p:spPr>
      </p:pic>
      <p:sp>
        <p:nvSpPr>
          <p:cNvPr id="1817602" name="Rectangle 2"/>
          <p:cNvSpPr>
            <a:spLocks noChangeArrowheads="1"/>
          </p:cNvSpPr>
          <p:nvPr/>
        </p:nvSpPr>
        <p:spPr bwMode="auto">
          <a:xfrm>
            <a:off x="227013" y="1196975"/>
            <a:ext cx="876458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solidFill>
                  <a:srgbClr val="000000"/>
                </a:solidFill>
                <a:ea typeface="Times New Roman" pitchFamily="18" charset="0"/>
                <a:cs typeface="Minion-Regular" charset="0"/>
              </a:rPr>
              <a:t>The potential energy of the 100-N boulder with respect to the ground below is 200 J in each case. </a:t>
            </a:r>
            <a:endParaRPr lang="en-US" sz="2000" b="1" dirty="0">
              <a:solidFill>
                <a:srgbClr val="000000"/>
              </a:solidFill>
              <a:ea typeface="Times New Roman" pitchFamily="18" charset="0"/>
              <a:cs typeface="Minion-Regular" charset="0"/>
            </a:endParaRPr>
          </a:p>
          <a:p>
            <a:pPr marL="1028700" lvl="1" indent="-457200">
              <a:buFontTx/>
              <a:buAutoNum type="alphaLcPeriod"/>
            </a:pPr>
            <a:r>
              <a:rPr lang="en-US" sz="2000" dirty="0">
                <a:solidFill>
                  <a:srgbClr val="000000"/>
                </a:solidFill>
                <a:ea typeface="Times New Roman" pitchFamily="18" charset="0"/>
                <a:cs typeface="Minion-Regular" charset="0"/>
              </a:rPr>
              <a:t>The boulder is</a:t>
            </a:r>
            <a:r>
              <a:rPr lang="en-US" sz="2000" b="1" dirty="0">
                <a:solidFill>
                  <a:srgbClr val="000000"/>
                </a:solidFill>
                <a:ea typeface="Times New Roman" pitchFamily="18" charset="0"/>
                <a:cs typeface="Minion-Regular" charset="0"/>
              </a:rPr>
              <a:t> </a:t>
            </a:r>
            <a:r>
              <a:rPr lang="en-US" sz="2000" dirty="0">
                <a:solidFill>
                  <a:srgbClr val="000000"/>
                </a:solidFill>
                <a:ea typeface="Times New Roman" pitchFamily="18" charset="0"/>
                <a:cs typeface="Minion-Regular" charset="0"/>
              </a:rPr>
              <a:t>lifted with 100 N of force.</a:t>
            </a:r>
            <a:endParaRPr lang="en-US" sz="2000" b="1" dirty="0">
              <a:solidFill>
                <a:srgbClr val="000000"/>
              </a:solidFill>
              <a:ea typeface="Times New Roman" pitchFamily="18" charset="0"/>
              <a:cs typeface="Minion-Regular" charset="0"/>
            </a:endParaRPr>
          </a:p>
          <a:p>
            <a:pPr marL="1028700" lvl="1" indent="-457200">
              <a:buFontTx/>
              <a:buAutoNum type="alphaLcPeriod"/>
            </a:pPr>
            <a:r>
              <a:rPr lang="en-US" sz="2000" dirty="0">
                <a:solidFill>
                  <a:srgbClr val="000000"/>
                </a:solidFill>
                <a:ea typeface="Times New Roman" pitchFamily="18" charset="0"/>
                <a:cs typeface="Minion-Regular" charset="0"/>
              </a:rPr>
              <a:t>The boulder is</a:t>
            </a:r>
            <a:r>
              <a:rPr lang="en-US" sz="2000" b="1" dirty="0">
                <a:solidFill>
                  <a:srgbClr val="000000"/>
                </a:solidFill>
                <a:ea typeface="Times New Roman" pitchFamily="18" charset="0"/>
                <a:cs typeface="Minion-Regular" charset="0"/>
              </a:rPr>
              <a:t> </a:t>
            </a:r>
            <a:r>
              <a:rPr lang="en-US" sz="2000" dirty="0">
                <a:solidFill>
                  <a:srgbClr val="000000"/>
                </a:solidFill>
                <a:ea typeface="Times New Roman" pitchFamily="18" charset="0"/>
                <a:cs typeface="Minion-Regular" charset="0"/>
              </a:rPr>
              <a:t>pushed up the 4-m incline with 50 N of force.</a:t>
            </a:r>
            <a:endParaRPr lang="en-US" sz="2000" b="1" dirty="0">
              <a:solidFill>
                <a:srgbClr val="000000"/>
              </a:solidFill>
              <a:ea typeface="Times New Roman" pitchFamily="18" charset="0"/>
              <a:cs typeface="Minion-Regular" charset="0"/>
            </a:endParaRPr>
          </a:p>
        </p:txBody>
      </p:sp>
      <p:sp>
        <p:nvSpPr>
          <p:cNvPr id="1817603" name="Rectangle 3"/>
          <p:cNvSpPr>
            <a:spLocks noChangeArrowheads="1"/>
          </p:cNvSpPr>
          <p:nvPr/>
        </p:nvSpPr>
        <p:spPr bwMode="auto">
          <a:xfrm>
            <a:off x="230188" y="623888"/>
            <a:ext cx="69326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2800" b="1" dirty="0" smtClean="0">
                <a:solidFill>
                  <a:srgbClr val="E63219"/>
                </a:solidFill>
              </a:rPr>
              <a:t>Potential </a:t>
            </a:r>
            <a:r>
              <a:rPr lang="en-US" sz="2800" b="1" dirty="0">
                <a:solidFill>
                  <a:srgbClr val="E63219"/>
                </a:solidFill>
              </a:rPr>
              <a:t>Energy</a:t>
            </a:r>
          </a:p>
        </p:txBody>
      </p:sp>
    </p:spTree>
    <p:extLst>
      <p:ext uri="{BB962C8B-B14F-4D97-AF65-F5344CB8AC3E}">
        <p14:creationId xmlns:p14="http://schemas.microsoft.com/office/powerpoint/2010/main" val="40702738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5554" name="Rectangle 2"/>
          <p:cNvSpPr>
            <a:spLocks noChangeArrowheads="1"/>
          </p:cNvSpPr>
          <p:nvPr/>
        </p:nvSpPr>
        <p:spPr bwMode="auto">
          <a:xfrm>
            <a:off x="227013" y="1196975"/>
            <a:ext cx="8764587"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solidFill>
                  <a:srgbClr val="000000"/>
                </a:solidFill>
                <a:ea typeface="Times New Roman" pitchFamily="18" charset="0"/>
                <a:cs typeface="Minion-Regular" charset="0"/>
              </a:rPr>
              <a:t>The potential energy of the 100-N boulder with respect to the ground below is 200 J in each case. </a:t>
            </a:r>
            <a:endParaRPr lang="en-US" sz="2000" b="1" dirty="0">
              <a:solidFill>
                <a:srgbClr val="000000"/>
              </a:solidFill>
              <a:ea typeface="Times New Roman" pitchFamily="18" charset="0"/>
              <a:cs typeface="Minion-Regular" charset="0"/>
            </a:endParaRPr>
          </a:p>
          <a:p>
            <a:pPr marL="1028700" lvl="1" indent="-457200">
              <a:buFontTx/>
              <a:buAutoNum type="alphaLcPeriod"/>
            </a:pPr>
            <a:r>
              <a:rPr lang="en-US" sz="2000" dirty="0">
                <a:solidFill>
                  <a:srgbClr val="000000"/>
                </a:solidFill>
                <a:ea typeface="Times New Roman" pitchFamily="18" charset="0"/>
                <a:cs typeface="Minion-Regular" charset="0"/>
              </a:rPr>
              <a:t>The boulder is</a:t>
            </a:r>
            <a:r>
              <a:rPr lang="en-US" sz="2000" b="1" dirty="0">
                <a:solidFill>
                  <a:srgbClr val="000000"/>
                </a:solidFill>
                <a:ea typeface="Times New Roman" pitchFamily="18" charset="0"/>
                <a:cs typeface="Minion-Regular" charset="0"/>
              </a:rPr>
              <a:t> </a:t>
            </a:r>
            <a:r>
              <a:rPr lang="en-US" sz="2000" dirty="0">
                <a:solidFill>
                  <a:srgbClr val="000000"/>
                </a:solidFill>
                <a:ea typeface="Times New Roman" pitchFamily="18" charset="0"/>
                <a:cs typeface="Minion-Regular" charset="0"/>
              </a:rPr>
              <a:t>lifted with 100 N of force.</a:t>
            </a:r>
            <a:endParaRPr lang="en-US" sz="2000" b="1" dirty="0">
              <a:solidFill>
                <a:srgbClr val="000000"/>
              </a:solidFill>
              <a:ea typeface="Times New Roman" pitchFamily="18" charset="0"/>
              <a:cs typeface="Minion-Regular" charset="0"/>
            </a:endParaRPr>
          </a:p>
          <a:p>
            <a:pPr marL="1028700" lvl="1" indent="-457200">
              <a:buFontTx/>
              <a:buAutoNum type="alphaLcPeriod"/>
            </a:pPr>
            <a:r>
              <a:rPr lang="en-US" sz="2000" dirty="0">
                <a:solidFill>
                  <a:srgbClr val="000000"/>
                </a:solidFill>
                <a:ea typeface="Times New Roman" pitchFamily="18" charset="0"/>
                <a:cs typeface="Minion-Regular" charset="0"/>
              </a:rPr>
              <a:t>The boulder is</a:t>
            </a:r>
            <a:r>
              <a:rPr lang="en-US" sz="2000" b="1" dirty="0">
                <a:solidFill>
                  <a:srgbClr val="000000"/>
                </a:solidFill>
                <a:ea typeface="Times New Roman" pitchFamily="18" charset="0"/>
                <a:cs typeface="Minion-Regular" charset="0"/>
              </a:rPr>
              <a:t> </a:t>
            </a:r>
            <a:r>
              <a:rPr lang="en-US" sz="2000" dirty="0">
                <a:solidFill>
                  <a:srgbClr val="000000"/>
                </a:solidFill>
                <a:ea typeface="Times New Roman" pitchFamily="18" charset="0"/>
                <a:cs typeface="Minion-Regular" charset="0"/>
              </a:rPr>
              <a:t>pushed up the 4-m incline with 50 N of force.</a:t>
            </a:r>
            <a:endParaRPr lang="en-US" sz="2000" b="1" dirty="0">
              <a:solidFill>
                <a:srgbClr val="000000"/>
              </a:solidFill>
              <a:ea typeface="Times New Roman" pitchFamily="18" charset="0"/>
              <a:cs typeface="Minion-Regular" charset="0"/>
            </a:endParaRPr>
          </a:p>
          <a:p>
            <a:pPr marL="1028700" lvl="1" indent="-457200">
              <a:buFontTx/>
              <a:buAutoNum type="alphaLcPeriod"/>
            </a:pPr>
            <a:r>
              <a:rPr lang="en-US" sz="2000" dirty="0">
                <a:solidFill>
                  <a:srgbClr val="000000"/>
                </a:solidFill>
                <a:ea typeface="Times New Roman" pitchFamily="18" charset="0"/>
                <a:cs typeface="Minion-Regular" charset="0"/>
              </a:rPr>
              <a:t>The boulder is</a:t>
            </a:r>
            <a:r>
              <a:rPr lang="en-US" sz="2000" b="1" dirty="0">
                <a:solidFill>
                  <a:srgbClr val="000000"/>
                </a:solidFill>
                <a:ea typeface="Times New Roman" pitchFamily="18" charset="0"/>
                <a:cs typeface="Minion-Regular" charset="0"/>
              </a:rPr>
              <a:t> </a:t>
            </a:r>
            <a:r>
              <a:rPr lang="en-US" sz="2000" dirty="0">
                <a:solidFill>
                  <a:srgbClr val="000000"/>
                </a:solidFill>
                <a:ea typeface="Times New Roman" pitchFamily="18" charset="0"/>
                <a:cs typeface="Minion-Regular" charset="0"/>
              </a:rPr>
              <a:t>lifted with 100 N of force up each 0.5-m stair. </a:t>
            </a:r>
          </a:p>
        </p:txBody>
      </p:sp>
      <p:sp>
        <p:nvSpPr>
          <p:cNvPr id="1815555" name="Rectangle 3"/>
          <p:cNvSpPr>
            <a:spLocks noChangeArrowheads="1"/>
          </p:cNvSpPr>
          <p:nvPr/>
        </p:nvSpPr>
        <p:spPr bwMode="auto">
          <a:xfrm>
            <a:off x="230188" y="623888"/>
            <a:ext cx="69326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2800" b="1" dirty="0" smtClean="0">
                <a:solidFill>
                  <a:srgbClr val="E63219"/>
                </a:solidFill>
              </a:rPr>
              <a:t>Potential </a:t>
            </a:r>
            <a:r>
              <a:rPr lang="en-US" sz="2800" b="1" dirty="0">
                <a:solidFill>
                  <a:srgbClr val="E63219"/>
                </a:solidFill>
              </a:rPr>
              <a:t>Energy</a:t>
            </a:r>
          </a:p>
        </p:txBody>
      </p:sp>
      <p:pic>
        <p:nvPicPr>
          <p:cNvPr id="1815556" name="Picture 4" descr="CPPE-Ch9-4_p148-Bld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8" y="3200400"/>
            <a:ext cx="8226425" cy="306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993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Kinetic energy in depth</a:t>
            </a:r>
            <a:endParaRPr lang="en-US" dirty="0"/>
          </a:p>
        </p:txBody>
      </p:sp>
      <p:sp>
        <p:nvSpPr>
          <p:cNvPr id="3" name="Content Placeholder 2"/>
          <p:cNvSpPr>
            <a:spLocks noGrp="1"/>
          </p:cNvSpPr>
          <p:nvPr>
            <p:ph idx="1"/>
          </p:nvPr>
        </p:nvSpPr>
        <p:spPr/>
        <p:txBody>
          <a:bodyPr/>
          <a:lstStyle/>
          <a:p>
            <a:pPr marL="0" indent="0">
              <a:buNone/>
            </a:pPr>
            <a:r>
              <a:rPr lang="en-US" b="1" dirty="0">
                <a:solidFill>
                  <a:srgbClr val="000000"/>
                </a:solidFill>
                <a:ea typeface="Times New Roman" pitchFamily="18" charset="0"/>
                <a:cs typeface="Minion-Bold" charset="0"/>
              </a:rPr>
              <a:t>The kinetic energy of a moving object is equal to the work required to bring it to its speed from rest, or the work the object can do while being brought to rest. </a:t>
            </a:r>
          </a:p>
          <a:p>
            <a:endParaRPr lang="en-US" dirty="0"/>
          </a:p>
        </p:txBody>
      </p:sp>
    </p:spTree>
    <p:extLst>
      <p:ext uri="{BB962C8B-B14F-4D97-AF65-F5344CB8AC3E}">
        <p14:creationId xmlns:p14="http://schemas.microsoft.com/office/powerpoint/2010/main" val="9380532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Kinetic energy</a:t>
            </a:r>
            <a:endParaRPr lang="en-US" dirty="0"/>
          </a:p>
        </p:txBody>
      </p:sp>
      <p:sp>
        <p:nvSpPr>
          <p:cNvPr id="3" name="Content Placeholder 2"/>
          <p:cNvSpPr>
            <a:spLocks noGrp="1"/>
          </p:cNvSpPr>
          <p:nvPr>
            <p:ph idx="1"/>
          </p:nvPr>
        </p:nvSpPr>
        <p:spPr/>
        <p:txBody>
          <a:bodyPr/>
          <a:lstStyle/>
          <a:p>
            <a:pPr marL="0" indent="0">
              <a:buNone/>
            </a:pPr>
            <a:r>
              <a:rPr lang="en-US" dirty="0">
                <a:solidFill>
                  <a:srgbClr val="000000"/>
                </a:solidFill>
                <a:ea typeface="Times New Roman" pitchFamily="18" charset="0"/>
                <a:cs typeface="Minion-Regular" charset="0"/>
              </a:rPr>
              <a:t>If an object is moving, then it is capable of doing work. It has energy of motion, or </a:t>
            </a:r>
            <a:r>
              <a:rPr lang="en-US" b="1" dirty="0">
                <a:solidFill>
                  <a:srgbClr val="000000"/>
                </a:solidFill>
                <a:ea typeface="Times New Roman" pitchFamily="18" charset="0"/>
                <a:cs typeface="Minion-Regular" charset="0"/>
              </a:rPr>
              <a:t>kinetic energy </a:t>
            </a:r>
            <a:r>
              <a:rPr lang="en-US" dirty="0">
                <a:solidFill>
                  <a:srgbClr val="000000"/>
                </a:solidFill>
                <a:ea typeface="Times New Roman" pitchFamily="18" charset="0"/>
                <a:cs typeface="Minion-Regular" charset="0"/>
              </a:rPr>
              <a:t>(KE). </a:t>
            </a:r>
          </a:p>
          <a:p>
            <a:pPr marL="460375" lvl="1" indent="0">
              <a:buNone/>
            </a:pPr>
            <a:r>
              <a:rPr lang="en-US" dirty="0">
                <a:solidFill>
                  <a:srgbClr val="000000"/>
                </a:solidFill>
                <a:ea typeface="Times New Roman" pitchFamily="18" charset="0"/>
                <a:cs typeface="Minion-Regular" charset="0"/>
              </a:rPr>
              <a:t>The kinetic energy of an object depends on the mass of the object </a:t>
            </a:r>
            <a:r>
              <a:rPr lang="en-US" dirty="0" smtClean="0">
                <a:solidFill>
                  <a:srgbClr val="000000"/>
                </a:solidFill>
                <a:ea typeface="Times New Roman" pitchFamily="18" charset="0"/>
                <a:cs typeface="Minion-Regular" charset="0"/>
              </a:rPr>
              <a:t>	as </a:t>
            </a:r>
            <a:r>
              <a:rPr lang="en-US" dirty="0">
                <a:solidFill>
                  <a:srgbClr val="000000"/>
                </a:solidFill>
                <a:ea typeface="Times New Roman" pitchFamily="18" charset="0"/>
                <a:cs typeface="Minion-Regular" charset="0"/>
              </a:rPr>
              <a:t>well as its speed. </a:t>
            </a:r>
          </a:p>
          <a:p>
            <a:pPr marL="460375" lvl="1" indent="0">
              <a:buNone/>
            </a:pPr>
            <a:endParaRPr lang="en-US" dirty="0" smtClean="0">
              <a:solidFill>
                <a:srgbClr val="000000"/>
              </a:solidFill>
              <a:ea typeface="Times New Roman" pitchFamily="18" charset="0"/>
              <a:cs typeface="Minion-Regular" charset="0"/>
            </a:endParaRPr>
          </a:p>
          <a:p>
            <a:pPr marL="460375" lvl="1" indent="0">
              <a:buNone/>
            </a:pPr>
            <a:r>
              <a:rPr lang="en-US" dirty="0" smtClean="0">
                <a:solidFill>
                  <a:srgbClr val="000000"/>
                </a:solidFill>
                <a:ea typeface="Times New Roman" pitchFamily="18" charset="0"/>
                <a:cs typeface="Minion-Regular" charset="0"/>
              </a:rPr>
              <a:t>It </a:t>
            </a:r>
            <a:r>
              <a:rPr lang="en-US" dirty="0">
                <a:solidFill>
                  <a:srgbClr val="000000"/>
                </a:solidFill>
                <a:ea typeface="Times New Roman" pitchFamily="18" charset="0"/>
                <a:cs typeface="Minion-Regular" charset="0"/>
              </a:rPr>
              <a:t>is equal to half the mass multiplied by the square of the speed.</a:t>
            </a:r>
          </a:p>
          <a:p>
            <a:pPr marL="0" indent="0">
              <a:buNone/>
            </a:pPr>
            <a:endParaRPr lang="en-US" dirty="0"/>
          </a:p>
        </p:txBody>
      </p:sp>
      <p:pic>
        <p:nvPicPr>
          <p:cNvPr id="4" name="Picture 6" descr="CPPE-Ch9-5_p150-Eq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4114800"/>
            <a:ext cx="4933950" cy="133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8394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dirty="0">
                <a:solidFill>
                  <a:srgbClr val="000000"/>
                </a:solidFill>
                <a:ea typeface="Times New Roman" pitchFamily="18" charset="0"/>
                <a:cs typeface="Minion-Regular" charset="0"/>
              </a:rPr>
              <a:t>When you throw a ball, you do work on it to give it speed as it leaves your hand. The moving ball can then hit something and push it, doing work on what it hits</a:t>
            </a:r>
            <a:r>
              <a:rPr lang="en-US" dirty="0" smtClean="0">
                <a:solidFill>
                  <a:srgbClr val="000000"/>
                </a:solidFill>
                <a:ea typeface="Times New Roman" pitchFamily="18" charset="0"/>
                <a:cs typeface="Minion-Regular" charset="0"/>
              </a:rPr>
              <a:t>.</a:t>
            </a:r>
          </a:p>
          <a:p>
            <a:pPr marL="0" indent="0">
              <a:buNone/>
            </a:pPr>
            <a:endParaRPr lang="en-US" dirty="0">
              <a:solidFill>
                <a:srgbClr val="000000"/>
              </a:solidFill>
              <a:ea typeface="Times New Roman" pitchFamily="18" charset="0"/>
              <a:cs typeface="Minion-Regular" charset="0"/>
            </a:endParaRPr>
          </a:p>
          <a:p>
            <a:pPr marL="0" indent="0">
              <a:buNone/>
            </a:pPr>
            <a:endParaRPr lang="en-US" dirty="0" smtClean="0">
              <a:solidFill>
                <a:srgbClr val="000000"/>
              </a:solidFill>
              <a:ea typeface="Times New Roman" pitchFamily="18" charset="0"/>
              <a:cs typeface="Minion-Regular" charset="0"/>
            </a:endParaRPr>
          </a:p>
          <a:p>
            <a:pPr marL="0" indent="0">
              <a:buNone/>
            </a:pPr>
            <a:endParaRPr lang="en-US" dirty="0">
              <a:solidFill>
                <a:srgbClr val="000000"/>
              </a:solidFill>
              <a:ea typeface="Times New Roman" pitchFamily="18" charset="0"/>
              <a:cs typeface="Minion-Regular" charset="0"/>
            </a:endParaRPr>
          </a:p>
          <a:p>
            <a:pPr marL="0" indent="0">
              <a:buNone/>
            </a:pPr>
            <a:endParaRPr lang="en-US" dirty="0" smtClean="0">
              <a:solidFill>
                <a:srgbClr val="000000"/>
              </a:solidFill>
              <a:ea typeface="Times New Roman" pitchFamily="18" charset="0"/>
              <a:cs typeface="Minion-Regular" charset="0"/>
            </a:endParaRPr>
          </a:p>
          <a:p>
            <a:pPr marL="0" indent="0">
              <a:buNone/>
            </a:pPr>
            <a:endParaRPr lang="en-US" dirty="0">
              <a:solidFill>
                <a:srgbClr val="000000"/>
              </a:solidFill>
              <a:ea typeface="Times New Roman" pitchFamily="18" charset="0"/>
              <a:cs typeface="Minion-Regular" charset="0"/>
            </a:endParaRPr>
          </a:p>
          <a:p>
            <a:pPr marL="0" indent="0">
              <a:buNone/>
            </a:pPr>
            <a:r>
              <a:rPr lang="en-US" dirty="0">
                <a:solidFill>
                  <a:srgbClr val="000000"/>
                </a:solidFill>
                <a:ea typeface="Times New Roman" pitchFamily="18" charset="0"/>
                <a:cs typeface="Minion-Regular" charset="0"/>
              </a:rPr>
              <a:t>Note that the speed is squared, so if the speed of an object is doubled, its kinetic energy is quadrupled (2</a:t>
            </a:r>
            <a:r>
              <a:rPr lang="en-US" baseline="30000" dirty="0">
                <a:solidFill>
                  <a:srgbClr val="000000"/>
                </a:solidFill>
                <a:ea typeface="Times New Roman" pitchFamily="18" charset="0"/>
                <a:cs typeface="Minion-Regular" charset="0"/>
              </a:rPr>
              <a:t>2</a:t>
            </a:r>
            <a:r>
              <a:rPr lang="en-US" dirty="0">
                <a:solidFill>
                  <a:srgbClr val="000000"/>
                </a:solidFill>
                <a:ea typeface="Times New Roman" pitchFamily="18" charset="0"/>
                <a:cs typeface="Minion-Regular" charset="0"/>
              </a:rPr>
              <a:t> = 4). </a:t>
            </a:r>
          </a:p>
          <a:p>
            <a:pPr marL="746125" lvl="1" indent="-285750">
              <a:buFontTx/>
              <a:buChar char="•"/>
            </a:pPr>
            <a:r>
              <a:rPr lang="en-US" dirty="0">
                <a:solidFill>
                  <a:srgbClr val="000000"/>
                </a:solidFill>
                <a:ea typeface="Times New Roman" pitchFamily="18" charset="0"/>
                <a:cs typeface="Minion-Regular" charset="0"/>
              </a:rPr>
              <a:t>It takes four times the work to double the speed. </a:t>
            </a:r>
          </a:p>
          <a:p>
            <a:pPr marL="746125" lvl="1" indent="-285750">
              <a:buFontTx/>
              <a:buChar char="•"/>
            </a:pPr>
            <a:r>
              <a:rPr lang="en-US" dirty="0">
                <a:solidFill>
                  <a:srgbClr val="000000"/>
                </a:solidFill>
                <a:ea typeface="Times New Roman" pitchFamily="18" charset="0"/>
                <a:cs typeface="Minion-Regular" charset="0"/>
              </a:rPr>
              <a:t>An object moving twice as fast takes four times as much work to stop. </a:t>
            </a:r>
          </a:p>
          <a:p>
            <a:pPr marL="0" indent="0">
              <a:buNone/>
            </a:pPr>
            <a:endParaRPr lang="en-US" dirty="0">
              <a:solidFill>
                <a:srgbClr val="000000"/>
              </a:solidFill>
              <a:ea typeface="Times New Roman" pitchFamily="18" charset="0"/>
              <a:cs typeface="Minion-Regular" charset="0"/>
            </a:endParaRPr>
          </a:p>
          <a:p>
            <a:pPr marL="0" indent="0">
              <a:buNone/>
            </a:pPr>
            <a:endParaRPr lang="en-US" dirty="0"/>
          </a:p>
        </p:txBody>
      </p:sp>
      <p:pic>
        <p:nvPicPr>
          <p:cNvPr id="4" name="Picture 5" descr="CPPE-Ch9-5_p150-Eq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300412"/>
            <a:ext cx="5200650"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8394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E63219"/>
                </a:solidFill>
              </a:rPr>
              <a:t>Work-Energy </a:t>
            </a:r>
            <a:r>
              <a:rPr lang="en-US" b="1" dirty="0" smtClean="0">
                <a:solidFill>
                  <a:srgbClr val="E63219"/>
                </a:solidFill>
              </a:rPr>
              <a:t>Theorem</a:t>
            </a:r>
            <a:endParaRPr lang="en-US" dirty="0"/>
          </a:p>
        </p:txBody>
      </p:sp>
      <p:sp>
        <p:nvSpPr>
          <p:cNvPr id="4" name="Rectangle 3"/>
          <p:cNvSpPr txBox="1">
            <a:spLocks noChangeArrowheads="1"/>
          </p:cNvSpPr>
          <p:nvPr/>
        </p:nvSpPr>
        <p:spPr bwMode="auto">
          <a:xfrm>
            <a:off x="990600" y="2759075"/>
            <a:ext cx="7467600" cy="82232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Tx/>
              <a:buNone/>
            </a:pPr>
            <a:r>
              <a:rPr lang="en-US" b="1" dirty="0" smtClean="0">
                <a:solidFill>
                  <a:srgbClr val="000000"/>
                </a:solidFill>
                <a:ea typeface="Times New Roman" pitchFamily="18" charset="0"/>
                <a:cs typeface="Minion-Bold" charset="0"/>
              </a:rPr>
              <a:t>The work-energy theorem states that whenever work is done, energy changes. </a:t>
            </a:r>
            <a:endParaRPr lang="en-US" b="1" dirty="0">
              <a:solidFill>
                <a:srgbClr val="000000"/>
              </a:solidFill>
              <a:ea typeface="Times New Roman" pitchFamily="18" charset="0"/>
              <a:cs typeface="Minion-Bold" charset="0"/>
            </a:endParaRPr>
          </a:p>
        </p:txBody>
      </p:sp>
    </p:spTree>
    <p:extLst>
      <p:ext uri="{BB962C8B-B14F-4D97-AF65-F5344CB8AC3E}">
        <p14:creationId xmlns:p14="http://schemas.microsoft.com/office/powerpoint/2010/main" val="7908047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solidFill>
                  <a:srgbClr val="000000"/>
                </a:solidFill>
                <a:ea typeface="Times New Roman" pitchFamily="18" charset="0"/>
                <a:cs typeface="Minion-Regular" charset="0"/>
              </a:rPr>
              <a:t>To increase the kinetic energy of an object, work must be done on the object. </a:t>
            </a:r>
          </a:p>
          <a:p>
            <a:pPr marL="0" indent="0">
              <a:buNone/>
            </a:pPr>
            <a:endParaRPr lang="en-US" dirty="0" smtClean="0">
              <a:solidFill>
                <a:srgbClr val="000000"/>
              </a:solidFill>
              <a:ea typeface="Times New Roman" pitchFamily="18" charset="0"/>
              <a:cs typeface="Minion-Regular" charset="0"/>
            </a:endParaRPr>
          </a:p>
          <a:p>
            <a:pPr marL="0" indent="0">
              <a:buNone/>
            </a:pPr>
            <a:r>
              <a:rPr lang="en-US" dirty="0" smtClean="0">
                <a:solidFill>
                  <a:srgbClr val="000000"/>
                </a:solidFill>
                <a:ea typeface="Times New Roman" pitchFamily="18" charset="0"/>
                <a:cs typeface="Minion-Regular" charset="0"/>
              </a:rPr>
              <a:t>If </a:t>
            </a:r>
            <a:r>
              <a:rPr lang="en-US" dirty="0">
                <a:solidFill>
                  <a:srgbClr val="000000"/>
                </a:solidFill>
                <a:ea typeface="Times New Roman" pitchFamily="18" charset="0"/>
                <a:cs typeface="Minion-Regular" charset="0"/>
              </a:rPr>
              <a:t>an object is moving, work is required to bring it to rest. </a:t>
            </a:r>
          </a:p>
          <a:p>
            <a:pPr marL="0" indent="0">
              <a:buNone/>
            </a:pPr>
            <a:endParaRPr lang="en-US" dirty="0" smtClean="0">
              <a:solidFill>
                <a:srgbClr val="000000"/>
              </a:solidFill>
              <a:ea typeface="Times New Roman" pitchFamily="18" charset="0"/>
              <a:cs typeface="Minion-Regular" charset="0"/>
            </a:endParaRPr>
          </a:p>
          <a:p>
            <a:pPr marL="0" indent="0">
              <a:buNone/>
            </a:pPr>
            <a:r>
              <a:rPr lang="en-US" dirty="0" smtClean="0">
                <a:solidFill>
                  <a:srgbClr val="000000"/>
                </a:solidFill>
                <a:ea typeface="Times New Roman" pitchFamily="18" charset="0"/>
                <a:cs typeface="Minion-Regular" charset="0"/>
              </a:rPr>
              <a:t>The </a:t>
            </a:r>
            <a:r>
              <a:rPr lang="en-US" dirty="0">
                <a:solidFill>
                  <a:srgbClr val="000000"/>
                </a:solidFill>
                <a:ea typeface="Times New Roman" pitchFamily="18" charset="0"/>
                <a:cs typeface="Minion-Regular" charset="0"/>
              </a:rPr>
              <a:t>change in kinetic energy is equal to the net work done. </a:t>
            </a:r>
          </a:p>
          <a:p>
            <a:pPr marL="0" indent="0">
              <a:buNone/>
            </a:pPr>
            <a:endParaRPr lang="en-US" dirty="0" smtClean="0">
              <a:solidFill>
                <a:srgbClr val="000000"/>
              </a:solidFill>
              <a:ea typeface="Times New Roman" pitchFamily="18" charset="0"/>
              <a:cs typeface="Minion-Regular" charset="0"/>
            </a:endParaRPr>
          </a:p>
          <a:p>
            <a:pPr marL="0" indent="0">
              <a:buNone/>
            </a:pPr>
            <a:r>
              <a:rPr lang="en-US" dirty="0" smtClean="0">
                <a:solidFill>
                  <a:srgbClr val="000000"/>
                </a:solidFill>
                <a:ea typeface="Times New Roman" pitchFamily="18" charset="0"/>
                <a:cs typeface="Minion-Regular" charset="0"/>
              </a:rPr>
              <a:t>The </a:t>
            </a:r>
            <a:r>
              <a:rPr lang="en-US" b="1" dirty="0">
                <a:solidFill>
                  <a:srgbClr val="000000"/>
                </a:solidFill>
                <a:ea typeface="Times New Roman" pitchFamily="18" charset="0"/>
                <a:cs typeface="Minion-Regular" charset="0"/>
              </a:rPr>
              <a:t>work-energy theorem </a:t>
            </a:r>
            <a:r>
              <a:rPr lang="en-US" dirty="0">
                <a:solidFill>
                  <a:srgbClr val="000000"/>
                </a:solidFill>
                <a:ea typeface="Times New Roman" pitchFamily="18" charset="0"/>
                <a:cs typeface="Minion-Regular" charset="0"/>
              </a:rPr>
              <a:t>describes the relationship between work and energy.</a:t>
            </a:r>
          </a:p>
          <a:p>
            <a:pPr marL="0" indent="0">
              <a:buNone/>
            </a:pPr>
            <a:endParaRPr lang="en-US" dirty="0"/>
          </a:p>
        </p:txBody>
      </p:sp>
    </p:spTree>
    <p:extLst>
      <p:ext uri="{BB962C8B-B14F-4D97-AF65-F5344CB8AC3E}">
        <p14:creationId xmlns:p14="http://schemas.microsoft.com/office/powerpoint/2010/main" val="39522764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solidFill>
                  <a:srgbClr val="000000"/>
                </a:solidFill>
                <a:ea typeface="Times New Roman" pitchFamily="18" charset="0"/>
                <a:cs typeface="Minion-Regular" charset="0"/>
              </a:rPr>
              <a:t>We abbreviate “change in” with the delta symbol, ∆</a:t>
            </a:r>
          </a:p>
          <a:p>
            <a:pPr marL="0" indent="0">
              <a:buNone/>
            </a:pPr>
            <a:endParaRPr lang="en-US" dirty="0" smtClean="0">
              <a:solidFill>
                <a:srgbClr val="000000"/>
              </a:solidFill>
              <a:ea typeface="Times New Roman" pitchFamily="18" charset="0"/>
              <a:cs typeface="Minion-Regular" charset="0"/>
            </a:endParaRPr>
          </a:p>
          <a:p>
            <a:pPr marL="0" indent="0">
              <a:buNone/>
            </a:pPr>
            <a:r>
              <a:rPr lang="en-US" dirty="0">
                <a:solidFill>
                  <a:srgbClr val="000000"/>
                </a:solidFill>
                <a:ea typeface="Times New Roman" pitchFamily="18" charset="0"/>
                <a:cs typeface="Minion-Regular" charset="0"/>
              </a:rPr>
              <a:t>	</a:t>
            </a:r>
            <a:r>
              <a:rPr lang="en-US" dirty="0" smtClean="0">
                <a:solidFill>
                  <a:srgbClr val="000000"/>
                </a:solidFill>
                <a:ea typeface="Times New Roman" pitchFamily="18" charset="0"/>
                <a:cs typeface="Minion-Regular" charset="0"/>
              </a:rPr>
              <a:t>	Work </a:t>
            </a:r>
            <a:r>
              <a:rPr lang="en-US" dirty="0">
                <a:solidFill>
                  <a:srgbClr val="000000"/>
                </a:solidFill>
                <a:ea typeface="Times New Roman" pitchFamily="18" charset="0"/>
                <a:cs typeface="Minion-Regular" charset="0"/>
              </a:rPr>
              <a:t>= ∆KE</a:t>
            </a:r>
          </a:p>
          <a:p>
            <a:pPr marL="0" indent="0">
              <a:buNone/>
            </a:pPr>
            <a:endParaRPr lang="en-US" dirty="0" smtClean="0">
              <a:solidFill>
                <a:srgbClr val="000000"/>
              </a:solidFill>
              <a:ea typeface="Times New Roman" pitchFamily="18" charset="0"/>
              <a:cs typeface="Minion-Regular" charset="0"/>
            </a:endParaRPr>
          </a:p>
          <a:p>
            <a:pPr marL="0" indent="0">
              <a:buNone/>
            </a:pPr>
            <a:r>
              <a:rPr lang="en-US" dirty="0" smtClean="0">
                <a:solidFill>
                  <a:srgbClr val="000000"/>
                </a:solidFill>
                <a:ea typeface="Times New Roman" pitchFamily="18" charset="0"/>
                <a:cs typeface="Minion-Regular" charset="0"/>
              </a:rPr>
              <a:t>Work </a:t>
            </a:r>
            <a:r>
              <a:rPr lang="en-US" dirty="0">
                <a:solidFill>
                  <a:srgbClr val="000000"/>
                </a:solidFill>
                <a:ea typeface="Times New Roman" pitchFamily="18" charset="0"/>
                <a:cs typeface="Minion-Regular" charset="0"/>
              </a:rPr>
              <a:t>equals the change in kinetic energy. </a:t>
            </a:r>
          </a:p>
          <a:p>
            <a:pPr marL="0" indent="0">
              <a:buNone/>
            </a:pPr>
            <a:endParaRPr lang="en-US" dirty="0" smtClean="0">
              <a:solidFill>
                <a:srgbClr val="000000"/>
              </a:solidFill>
              <a:ea typeface="Times New Roman" pitchFamily="18" charset="0"/>
              <a:cs typeface="Minion-Regular" charset="0"/>
            </a:endParaRPr>
          </a:p>
          <a:p>
            <a:pPr marL="0" indent="0">
              <a:buNone/>
            </a:pPr>
            <a:r>
              <a:rPr lang="en-US" dirty="0" smtClean="0">
                <a:solidFill>
                  <a:srgbClr val="000000"/>
                </a:solidFill>
                <a:ea typeface="Times New Roman" pitchFamily="18" charset="0"/>
                <a:cs typeface="Minion-Regular" charset="0"/>
              </a:rPr>
              <a:t>The </a:t>
            </a:r>
            <a:r>
              <a:rPr lang="en-US" dirty="0">
                <a:solidFill>
                  <a:srgbClr val="000000"/>
                </a:solidFill>
                <a:ea typeface="Times New Roman" pitchFamily="18" charset="0"/>
                <a:cs typeface="Minion-Regular" charset="0"/>
              </a:rPr>
              <a:t>work in this equation is the </a:t>
            </a:r>
            <a:r>
              <a:rPr lang="en-US" i="1" dirty="0">
                <a:solidFill>
                  <a:srgbClr val="000000"/>
                </a:solidFill>
                <a:ea typeface="Times New Roman" pitchFamily="18" charset="0"/>
                <a:cs typeface="Minion-Regular" charset="0"/>
              </a:rPr>
              <a:t>net </a:t>
            </a:r>
            <a:r>
              <a:rPr lang="en-US" dirty="0">
                <a:solidFill>
                  <a:srgbClr val="000000"/>
                </a:solidFill>
                <a:ea typeface="Times New Roman" pitchFamily="18" charset="0"/>
                <a:cs typeface="Minion-Regular" charset="0"/>
              </a:rPr>
              <a:t>work—that is, the work based on the net force.</a:t>
            </a:r>
          </a:p>
          <a:p>
            <a:pPr marL="0" indent="0">
              <a:buNone/>
            </a:pPr>
            <a:endParaRPr lang="en-US" dirty="0"/>
          </a:p>
        </p:txBody>
      </p:sp>
    </p:spTree>
    <p:extLst>
      <p:ext uri="{BB962C8B-B14F-4D97-AF65-F5344CB8AC3E}">
        <p14:creationId xmlns:p14="http://schemas.microsoft.com/office/powerpoint/2010/main" val="147922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Energy</a:t>
            </a:r>
            <a:endParaRPr lang="en-US" dirty="0"/>
          </a:p>
        </p:txBody>
      </p:sp>
      <p:sp>
        <p:nvSpPr>
          <p:cNvPr id="3" name="Content Placeholder 2"/>
          <p:cNvSpPr>
            <a:spLocks noGrp="1"/>
          </p:cNvSpPr>
          <p:nvPr>
            <p:ph idx="1"/>
          </p:nvPr>
        </p:nvSpPr>
        <p:spPr/>
        <p:txBody>
          <a:bodyPr/>
          <a:lstStyle/>
          <a:p>
            <a:pPr marL="0" indent="0">
              <a:buNone/>
            </a:pPr>
            <a:r>
              <a:rPr lang="en-US" dirty="0"/>
              <a:t>Mechanical energy is the most familiar form of energy.  It is the energy a substance or system has because of its motion.  Every moving object has mechanical energy, whether it is a hammer driving a nail, a leaf falling from a tree, or a rocket flying in space.  Mechanical energy pulls, pushes, twists, turns and throws.</a:t>
            </a:r>
          </a:p>
          <a:p>
            <a:pPr marL="0" indent="0">
              <a:buNone/>
            </a:pPr>
            <a:endParaRPr lang="en-US" dirty="0" smtClean="0"/>
          </a:p>
          <a:p>
            <a:pPr marL="0" indent="0">
              <a:buNone/>
            </a:pPr>
            <a:r>
              <a:rPr lang="en-US" dirty="0" smtClean="0"/>
              <a:t>Machines </a:t>
            </a:r>
            <a:r>
              <a:rPr lang="en-US" dirty="0"/>
              <a:t>use mechanical energy to do work.  Our bodies also use mechanical energy to perform motions such as throwing a ball or moving a pencil to write on paper.</a:t>
            </a:r>
          </a:p>
          <a:p>
            <a:pPr marL="0" indent="0">
              <a:buNone/>
            </a:pPr>
            <a:endParaRPr lang="en-US" dirty="0"/>
          </a:p>
        </p:txBody>
      </p:sp>
    </p:spTree>
    <p:extLst>
      <p:ext uri="{BB962C8B-B14F-4D97-AF65-F5344CB8AC3E}">
        <p14:creationId xmlns:p14="http://schemas.microsoft.com/office/powerpoint/2010/main" val="31354407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solidFill>
                  <a:srgbClr val="000000"/>
                </a:solidFill>
                <a:ea typeface="Times New Roman" pitchFamily="18" charset="0"/>
                <a:cs typeface="Minion-Regular" charset="0"/>
              </a:rPr>
              <a:t>If there is no change in an object’s kinetic energy, then no net work was done on it. </a:t>
            </a:r>
          </a:p>
          <a:p>
            <a:pPr marL="0" indent="0">
              <a:buNone/>
            </a:pPr>
            <a:endParaRPr lang="en-US" dirty="0" smtClean="0">
              <a:solidFill>
                <a:srgbClr val="000000"/>
              </a:solidFill>
              <a:ea typeface="Times New Roman" pitchFamily="18" charset="0"/>
              <a:cs typeface="Minion-Regular" charset="0"/>
            </a:endParaRPr>
          </a:p>
          <a:p>
            <a:pPr marL="0" indent="0">
              <a:buNone/>
            </a:pPr>
            <a:r>
              <a:rPr lang="en-US" dirty="0" smtClean="0">
                <a:solidFill>
                  <a:srgbClr val="000000"/>
                </a:solidFill>
                <a:ea typeface="Times New Roman" pitchFamily="18" charset="0"/>
                <a:cs typeface="Minion-Regular" charset="0"/>
              </a:rPr>
              <a:t>Push </a:t>
            </a:r>
            <a:r>
              <a:rPr lang="en-US" dirty="0">
                <a:solidFill>
                  <a:srgbClr val="000000"/>
                </a:solidFill>
                <a:ea typeface="Times New Roman" pitchFamily="18" charset="0"/>
                <a:cs typeface="Minion-Regular" charset="0"/>
              </a:rPr>
              <a:t>against a box on a floor.</a:t>
            </a:r>
          </a:p>
          <a:p>
            <a:pPr marL="746125" lvl="1" indent="-285750">
              <a:buFontTx/>
              <a:buChar char="•"/>
            </a:pPr>
            <a:r>
              <a:rPr lang="en-US" dirty="0">
                <a:solidFill>
                  <a:srgbClr val="000000"/>
                </a:solidFill>
                <a:ea typeface="Times New Roman" pitchFamily="18" charset="0"/>
                <a:cs typeface="Minion-Regular" charset="0"/>
              </a:rPr>
              <a:t>If it doesn’t slide, then you are not doing work on the box. </a:t>
            </a:r>
            <a:endParaRPr lang="en-US" dirty="0" smtClean="0">
              <a:solidFill>
                <a:srgbClr val="000000"/>
              </a:solidFill>
              <a:ea typeface="Times New Roman" pitchFamily="18" charset="0"/>
              <a:cs typeface="Minion-Regular" charset="0"/>
            </a:endParaRPr>
          </a:p>
          <a:p>
            <a:pPr marL="460375" lvl="1" indent="0">
              <a:buNone/>
            </a:pPr>
            <a:endParaRPr lang="en-US" dirty="0">
              <a:solidFill>
                <a:srgbClr val="000000"/>
              </a:solidFill>
              <a:ea typeface="Times New Roman" pitchFamily="18" charset="0"/>
              <a:cs typeface="Minion-Regular" charset="0"/>
            </a:endParaRPr>
          </a:p>
          <a:p>
            <a:pPr marL="746125" lvl="1" indent="-285750">
              <a:buFontTx/>
              <a:buChar char="•"/>
            </a:pPr>
            <a:r>
              <a:rPr lang="en-US" dirty="0">
                <a:solidFill>
                  <a:srgbClr val="000000"/>
                </a:solidFill>
                <a:ea typeface="Times New Roman" pitchFamily="18" charset="0"/>
                <a:cs typeface="Minion-Regular" charset="0"/>
              </a:rPr>
              <a:t>On a very slippery floor, if there is no friction at all, the work of your push times the distance of your push appears as kinetic energy of the box. </a:t>
            </a:r>
          </a:p>
          <a:p>
            <a:pPr marL="0" indent="0">
              <a:buNone/>
            </a:pPr>
            <a:endParaRPr lang="en-US" dirty="0"/>
          </a:p>
        </p:txBody>
      </p:sp>
    </p:spTree>
    <p:extLst>
      <p:ext uri="{BB962C8B-B14F-4D97-AF65-F5344CB8AC3E}">
        <p14:creationId xmlns:p14="http://schemas.microsoft.com/office/powerpoint/2010/main" val="4191838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solidFill>
                  <a:srgbClr val="000000"/>
                </a:solidFill>
                <a:ea typeface="Times New Roman" pitchFamily="18" charset="0"/>
                <a:cs typeface="Minion-Regular" charset="0"/>
              </a:rPr>
              <a:t>If there is some friction, it is the </a:t>
            </a:r>
            <a:r>
              <a:rPr lang="en-US" i="1" dirty="0">
                <a:solidFill>
                  <a:srgbClr val="000000"/>
                </a:solidFill>
                <a:ea typeface="Times New Roman" pitchFamily="18" charset="0"/>
                <a:cs typeface="Minion-Regular" charset="0"/>
              </a:rPr>
              <a:t>net </a:t>
            </a:r>
            <a:r>
              <a:rPr lang="en-US" dirty="0">
                <a:solidFill>
                  <a:srgbClr val="000000"/>
                </a:solidFill>
                <a:ea typeface="Times New Roman" pitchFamily="18" charset="0"/>
                <a:cs typeface="Minion-Regular" charset="0"/>
              </a:rPr>
              <a:t>force of your push minus the frictional force that is multiplied by distance to give the gain in kinetic energy. </a:t>
            </a:r>
          </a:p>
          <a:p>
            <a:pPr marL="0" indent="0">
              <a:buNone/>
            </a:pPr>
            <a:endParaRPr lang="en-US" dirty="0" smtClean="0">
              <a:solidFill>
                <a:srgbClr val="000000"/>
              </a:solidFill>
              <a:ea typeface="Times New Roman" pitchFamily="18" charset="0"/>
              <a:cs typeface="Minion-Regular" charset="0"/>
            </a:endParaRPr>
          </a:p>
          <a:p>
            <a:pPr marL="0" indent="0">
              <a:buNone/>
            </a:pPr>
            <a:r>
              <a:rPr lang="en-US" dirty="0" smtClean="0">
                <a:solidFill>
                  <a:srgbClr val="000000"/>
                </a:solidFill>
                <a:ea typeface="Times New Roman" pitchFamily="18" charset="0"/>
                <a:cs typeface="Minion-Regular" charset="0"/>
              </a:rPr>
              <a:t>If </a:t>
            </a:r>
            <a:r>
              <a:rPr lang="en-US" dirty="0">
                <a:solidFill>
                  <a:srgbClr val="000000"/>
                </a:solidFill>
                <a:ea typeface="Times New Roman" pitchFamily="18" charset="0"/>
                <a:cs typeface="Minion-Regular" charset="0"/>
              </a:rPr>
              <a:t>the box moves at a constant speed, you are pushing just hard enough to overcome friction. The net force and net work are zero, and, according to the work-energy theorem, ∆KE = 0. The kinetic energy doesn’t change.</a:t>
            </a:r>
          </a:p>
          <a:p>
            <a:pPr marL="0" indent="0">
              <a:buNone/>
            </a:pPr>
            <a:endParaRPr lang="en-US" dirty="0"/>
          </a:p>
        </p:txBody>
      </p:sp>
    </p:spTree>
    <p:extLst>
      <p:ext uri="{BB962C8B-B14F-4D97-AF65-F5344CB8AC3E}">
        <p14:creationId xmlns:p14="http://schemas.microsoft.com/office/powerpoint/2010/main" val="30158684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solidFill>
                  <a:srgbClr val="000000"/>
                </a:solidFill>
                <a:ea typeface="Times New Roman" pitchFamily="18" charset="0"/>
                <a:cs typeface="Minion-Regular" charset="0"/>
              </a:rPr>
              <a:t>The work-energy theorem applies to decreasing speed as well. </a:t>
            </a:r>
          </a:p>
          <a:p>
            <a:pPr marL="0" indent="0">
              <a:buNone/>
            </a:pPr>
            <a:endParaRPr lang="en-US" dirty="0" smtClean="0">
              <a:solidFill>
                <a:srgbClr val="000000"/>
              </a:solidFill>
              <a:ea typeface="Times New Roman" pitchFamily="18" charset="0"/>
              <a:cs typeface="Minion-Regular" charset="0"/>
            </a:endParaRPr>
          </a:p>
          <a:p>
            <a:pPr marL="0" indent="0">
              <a:buNone/>
            </a:pPr>
            <a:r>
              <a:rPr lang="en-US" dirty="0" smtClean="0">
                <a:solidFill>
                  <a:srgbClr val="000000"/>
                </a:solidFill>
                <a:ea typeface="Times New Roman" pitchFamily="18" charset="0"/>
                <a:cs typeface="Minion-Regular" charset="0"/>
              </a:rPr>
              <a:t>The </a:t>
            </a:r>
            <a:r>
              <a:rPr lang="en-US" dirty="0">
                <a:solidFill>
                  <a:srgbClr val="000000"/>
                </a:solidFill>
                <a:ea typeface="Times New Roman" pitchFamily="18" charset="0"/>
                <a:cs typeface="Minion-Regular" charset="0"/>
              </a:rPr>
              <a:t>more kinetic energy something has, the more work is required to stop it.</a:t>
            </a:r>
          </a:p>
          <a:p>
            <a:pPr marL="0" indent="0">
              <a:buNone/>
            </a:pPr>
            <a:endParaRPr lang="en-US" dirty="0" smtClean="0">
              <a:solidFill>
                <a:srgbClr val="000000"/>
              </a:solidFill>
              <a:ea typeface="Times New Roman" pitchFamily="18" charset="0"/>
              <a:cs typeface="Minion-Regular" charset="0"/>
            </a:endParaRPr>
          </a:p>
          <a:p>
            <a:pPr marL="0" indent="0">
              <a:buNone/>
            </a:pPr>
            <a:r>
              <a:rPr lang="en-US" dirty="0" smtClean="0">
                <a:solidFill>
                  <a:srgbClr val="000000"/>
                </a:solidFill>
                <a:ea typeface="Times New Roman" pitchFamily="18" charset="0"/>
                <a:cs typeface="Minion-Regular" charset="0"/>
              </a:rPr>
              <a:t>Twice </a:t>
            </a:r>
            <a:r>
              <a:rPr lang="en-US" dirty="0">
                <a:solidFill>
                  <a:srgbClr val="000000"/>
                </a:solidFill>
                <a:ea typeface="Times New Roman" pitchFamily="18" charset="0"/>
                <a:cs typeface="Minion-Regular" charset="0"/>
              </a:rPr>
              <a:t>as much kinetic energy means twice as much work. </a:t>
            </a:r>
          </a:p>
          <a:p>
            <a:pPr marL="0" indent="0">
              <a:buNone/>
            </a:pPr>
            <a:endParaRPr lang="en-US" dirty="0"/>
          </a:p>
        </p:txBody>
      </p:sp>
    </p:spTree>
    <p:extLst>
      <p:ext uri="{BB962C8B-B14F-4D97-AF65-F5344CB8AC3E}">
        <p14:creationId xmlns:p14="http://schemas.microsoft.com/office/powerpoint/2010/main" val="7120504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dirty="0">
                <a:solidFill>
                  <a:srgbClr val="000000"/>
                </a:solidFill>
                <a:ea typeface="Times New Roman" pitchFamily="18" charset="0"/>
                <a:cs typeface="Minion-Regular" charset="0"/>
              </a:rPr>
              <a:t>When a car brakes, the work is the friction force supplied by the brakes multiplied by the distance over which the friction force acts.</a:t>
            </a:r>
          </a:p>
          <a:p>
            <a:pPr marL="0" indent="0">
              <a:buNone/>
            </a:pPr>
            <a:endParaRPr lang="en-US" dirty="0" smtClean="0">
              <a:solidFill>
                <a:srgbClr val="000000"/>
              </a:solidFill>
              <a:ea typeface="Times New Roman" pitchFamily="18" charset="0"/>
              <a:cs typeface="Minion-Regular" charset="0"/>
            </a:endParaRPr>
          </a:p>
          <a:p>
            <a:pPr marL="0" indent="0">
              <a:buNone/>
            </a:pPr>
            <a:r>
              <a:rPr lang="en-US" dirty="0" smtClean="0">
                <a:solidFill>
                  <a:srgbClr val="000000"/>
                </a:solidFill>
                <a:ea typeface="Times New Roman" pitchFamily="18" charset="0"/>
                <a:cs typeface="Minion-Regular" charset="0"/>
              </a:rPr>
              <a:t>A </a:t>
            </a:r>
            <a:r>
              <a:rPr lang="en-US" dirty="0">
                <a:solidFill>
                  <a:srgbClr val="000000"/>
                </a:solidFill>
                <a:ea typeface="Times New Roman" pitchFamily="18" charset="0"/>
                <a:cs typeface="Minion-Regular" charset="0"/>
              </a:rPr>
              <a:t>car moving at twice the speed of another has four times as much kinetic energy, and will require four times as much work to stop. </a:t>
            </a:r>
          </a:p>
          <a:p>
            <a:pPr marL="0" indent="0">
              <a:buNone/>
            </a:pPr>
            <a:endParaRPr lang="en-US" dirty="0" smtClean="0">
              <a:solidFill>
                <a:srgbClr val="000000"/>
              </a:solidFill>
              <a:ea typeface="Times New Roman" pitchFamily="18" charset="0"/>
              <a:cs typeface="Minion-Regular" charset="0"/>
            </a:endParaRPr>
          </a:p>
          <a:p>
            <a:pPr marL="0" indent="0">
              <a:buNone/>
            </a:pPr>
            <a:r>
              <a:rPr lang="en-US" dirty="0" smtClean="0">
                <a:solidFill>
                  <a:srgbClr val="000000"/>
                </a:solidFill>
                <a:ea typeface="Times New Roman" pitchFamily="18" charset="0"/>
                <a:cs typeface="Minion-Regular" charset="0"/>
              </a:rPr>
              <a:t>The </a:t>
            </a:r>
            <a:r>
              <a:rPr lang="en-US" dirty="0">
                <a:solidFill>
                  <a:srgbClr val="000000"/>
                </a:solidFill>
                <a:ea typeface="Times New Roman" pitchFamily="18" charset="0"/>
                <a:cs typeface="Minion-Regular" charset="0"/>
              </a:rPr>
              <a:t>frictional force is nearly the same for both cars, so the faster one takes four times as much distance to stop. </a:t>
            </a:r>
          </a:p>
          <a:p>
            <a:pPr marL="0" indent="0">
              <a:buNone/>
            </a:pPr>
            <a:endParaRPr lang="en-US" dirty="0" smtClean="0">
              <a:solidFill>
                <a:srgbClr val="000000"/>
              </a:solidFill>
              <a:ea typeface="Times New Roman" pitchFamily="18" charset="0"/>
              <a:cs typeface="Minion-Regular" charset="0"/>
            </a:endParaRPr>
          </a:p>
          <a:p>
            <a:pPr marL="0" indent="0">
              <a:buNone/>
            </a:pPr>
            <a:r>
              <a:rPr lang="en-US" dirty="0" smtClean="0">
                <a:solidFill>
                  <a:srgbClr val="000000"/>
                </a:solidFill>
                <a:ea typeface="Times New Roman" pitchFamily="18" charset="0"/>
                <a:cs typeface="Minion-Regular" charset="0"/>
              </a:rPr>
              <a:t>Kinetic </a:t>
            </a:r>
            <a:r>
              <a:rPr lang="en-US" dirty="0">
                <a:solidFill>
                  <a:srgbClr val="000000"/>
                </a:solidFill>
                <a:ea typeface="Times New Roman" pitchFamily="18" charset="0"/>
                <a:cs typeface="Minion-Regular" charset="0"/>
              </a:rPr>
              <a:t>energy depends on speed </a:t>
            </a:r>
            <a:r>
              <a:rPr lang="en-US" i="1" dirty="0">
                <a:solidFill>
                  <a:srgbClr val="000000"/>
                </a:solidFill>
                <a:ea typeface="Times New Roman" pitchFamily="18" charset="0"/>
                <a:cs typeface="Minion-Regular" charset="0"/>
              </a:rPr>
              <a:t>squared</a:t>
            </a:r>
            <a:endParaRPr lang="en-US" dirty="0"/>
          </a:p>
        </p:txBody>
      </p:sp>
    </p:spTree>
    <p:extLst>
      <p:ext uri="{BB962C8B-B14F-4D97-AF65-F5344CB8AC3E}">
        <p14:creationId xmlns:p14="http://schemas.microsoft.com/office/powerpoint/2010/main" val="989019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2418" name="Rectangle 2"/>
          <p:cNvSpPr>
            <a:spLocks noChangeArrowheads="1"/>
          </p:cNvSpPr>
          <p:nvPr/>
        </p:nvSpPr>
        <p:spPr bwMode="auto">
          <a:xfrm>
            <a:off x="227013" y="1196975"/>
            <a:ext cx="8612187"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a:solidFill>
                  <a:schemeClr val="tx1"/>
                </a:solidFill>
              </a:rPr>
              <a:t>Typical stopping distances for cars equipped with antilock brakes traveling at various speeds. The work done to stop the car is friction force </a:t>
            </a:r>
            <a:r>
              <a:rPr lang="en-US" sz="2800" dirty="0">
                <a:solidFill>
                  <a:srgbClr val="000000"/>
                </a:solidFill>
                <a:ea typeface="Times New Roman" pitchFamily="18" charset="0"/>
                <a:cs typeface="Minion-Regular" charset="0"/>
              </a:rPr>
              <a:t>×</a:t>
            </a:r>
            <a:r>
              <a:rPr lang="en-US" sz="2800" dirty="0">
                <a:solidFill>
                  <a:schemeClr val="tx1"/>
                </a:solidFill>
              </a:rPr>
              <a:t> distance of slide.</a:t>
            </a:r>
          </a:p>
        </p:txBody>
      </p:sp>
      <p:sp>
        <p:nvSpPr>
          <p:cNvPr id="1852419" name="Rectangle 3"/>
          <p:cNvSpPr>
            <a:spLocks noChangeArrowheads="1"/>
          </p:cNvSpPr>
          <p:nvPr/>
        </p:nvSpPr>
        <p:spPr bwMode="auto">
          <a:xfrm>
            <a:off x="230188" y="623888"/>
            <a:ext cx="86852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2800" b="1" dirty="0" smtClean="0">
                <a:solidFill>
                  <a:srgbClr val="E63219"/>
                </a:solidFill>
              </a:rPr>
              <a:t>Work-Energy </a:t>
            </a:r>
            <a:r>
              <a:rPr lang="en-US" sz="2800" b="1" dirty="0">
                <a:solidFill>
                  <a:srgbClr val="E63219"/>
                </a:solidFill>
              </a:rPr>
              <a:t>Theorem</a:t>
            </a:r>
          </a:p>
        </p:txBody>
      </p:sp>
      <p:pic>
        <p:nvPicPr>
          <p:cNvPr id="1852420" name="Picture 4" descr="CPPE-Ch9-6_p152-Skid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886200"/>
            <a:ext cx="6399213" cy="125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0604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6518" name="Picture 6" descr="CPPE-Ch9-6_p152-Ski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886200"/>
            <a:ext cx="6399213" cy="1250950"/>
          </a:xfrm>
          <a:prstGeom prst="rect">
            <a:avLst/>
          </a:prstGeom>
          <a:noFill/>
          <a:extLst>
            <a:ext uri="{909E8E84-426E-40DD-AFC4-6F175D3DCCD1}">
              <a14:hiddenFill xmlns:a14="http://schemas.microsoft.com/office/drawing/2010/main">
                <a:solidFill>
                  <a:srgbClr val="FFFFFF"/>
                </a:solidFill>
              </a14:hiddenFill>
            </a:ext>
          </a:extLst>
        </p:spPr>
      </p:pic>
      <p:sp>
        <p:nvSpPr>
          <p:cNvPr id="1856514" name="Rectangle 2"/>
          <p:cNvSpPr>
            <a:spLocks noChangeArrowheads="1"/>
          </p:cNvSpPr>
          <p:nvPr/>
        </p:nvSpPr>
        <p:spPr bwMode="auto">
          <a:xfrm>
            <a:off x="227013" y="1196975"/>
            <a:ext cx="8612187"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solidFill>
                  <a:schemeClr val="tx1"/>
                </a:solidFill>
              </a:rPr>
              <a:t>Typical stopping distances for cars equipped with antilock brakes traveling at various speeds. The work done to stop the car is friction force </a:t>
            </a:r>
            <a:r>
              <a:rPr lang="en-US" sz="2800">
                <a:solidFill>
                  <a:srgbClr val="000000"/>
                </a:solidFill>
                <a:ea typeface="Times New Roman" pitchFamily="18" charset="0"/>
                <a:cs typeface="Minion-Regular" charset="0"/>
              </a:rPr>
              <a:t>×</a:t>
            </a:r>
            <a:r>
              <a:rPr lang="en-US" sz="2800">
                <a:solidFill>
                  <a:schemeClr val="tx1"/>
                </a:solidFill>
              </a:rPr>
              <a:t> distance of slide.</a:t>
            </a:r>
          </a:p>
        </p:txBody>
      </p:sp>
      <p:sp>
        <p:nvSpPr>
          <p:cNvPr id="1856515" name="Rectangle 3"/>
          <p:cNvSpPr>
            <a:spLocks noChangeArrowheads="1"/>
          </p:cNvSpPr>
          <p:nvPr/>
        </p:nvSpPr>
        <p:spPr bwMode="auto">
          <a:xfrm>
            <a:off x="230188" y="623888"/>
            <a:ext cx="86852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2800" b="1" dirty="0" smtClean="0">
                <a:solidFill>
                  <a:srgbClr val="E63219"/>
                </a:solidFill>
              </a:rPr>
              <a:t>Work-Energy </a:t>
            </a:r>
            <a:r>
              <a:rPr lang="en-US" sz="2800" b="1" dirty="0">
                <a:solidFill>
                  <a:srgbClr val="E63219"/>
                </a:solidFill>
              </a:rPr>
              <a:t>Theorem</a:t>
            </a:r>
          </a:p>
        </p:txBody>
      </p:sp>
    </p:spTree>
    <p:extLst>
      <p:ext uri="{BB962C8B-B14F-4D97-AF65-F5344CB8AC3E}">
        <p14:creationId xmlns:p14="http://schemas.microsoft.com/office/powerpoint/2010/main" val="13343557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4469" name="Picture 5" descr="CPPE-Ch9-6_p152-Skid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886200"/>
            <a:ext cx="6399213" cy="1252538"/>
          </a:xfrm>
          <a:prstGeom prst="rect">
            <a:avLst/>
          </a:prstGeom>
          <a:noFill/>
          <a:extLst>
            <a:ext uri="{909E8E84-426E-40DD-AFC4-6F175D3DCCD1}">
              <a14:hiddenFill xmlns:a14="http://schemas.microsoft.com/office/drawing/2010/main">
                <a:solidFill>
                  <a:srgbClr val="FFFFFF"/>
                </a:solidFill>
              </a14:hiddenFill>
            </a:ext>
          </a:extLst>
        </p:spPr>
      </p:pic>
      <p:sp>
        <p:nvSpPr>
          <p:cNvPr id="1854466" name="Rectangle 2"/>
          <p:cNvSpPr>
            <a:spLocks noChangeArrowheads="1"/>
          </p:cNvSpPr>
          <p:nvPr/>
        </p:nvSpPr>
        <p:spPr bwMode="auto">
          <a:xfrm>
            <a:off x="227013" y="1196975"/>
            <a:ext cx="8612187"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a:solidFill>
                  <a:schemeClr val="tx1"/>
                </a:solidFill>
              </a:rPr>
              <a:t>Typical stopping distances for cars equipped with antilock brakes traveling at various speeds. The work done to stop the car is friction force </a:t>
            </a:r>
            <a:r>
              <a:rPr lang="en-US" sz="2800" dirty="0">
                <a:solidFill>
                  <a:srgbClr val="000000"/>
                </a:solidFill>
                <a:ea typeface="Times New Roman" pitchFamily="18" charset="0"/>
                <a:cs typeface="Minion-Regular" charset="0"/>
              </a:rPr>
              <a:t>×</a:t>
            </a:r>
            <a:r>
              <a:rPr lang="en-US" sz="2800" dirty="0">
                <a:solidFill>
                  <a:schemeClr val="tx1"/>
                </a:solidFill>
              </a:rPr>
              <a:t> distance of slide.</a:t>
            </a:r>
          </a:p>
        </p:txBody>
      </p:sp>
      <p:sp>
        <p:nvSpPr>
          <p:cNvPr id="1854467" name="Rectangle 3"/>
          <p:cNvSpPr>
            <a:spLocks noChangeArrowheads="1"/>
          </p:cNvSpPr>
          <p:nvPr/>
        </p:nvSpPr>
        <p:spPr bwMode="auto">
          <a:xfrm>
            <a:off x="230188" y="623888"/>
            <a:ext cx="86852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2800" b="1" dirty="0" smtClean="0">
                <a:solidFill>
                  <a:srgbClr val="007B32"/>
                </a:solidFill>
              </a:rPr>
              <a:t> </a:t>
            </a:r>
            <a:r>
              <a:rPr lang="en-US" sz="2800" b="1" dirty="0">
                <a:solidFill>
                  <a:srgbClr val="E63219"/>
                </a:solidFill>
              </a:rPr>
              <a:t>Work-Energy Theorem</a:t>
            </a:r>
          </a:p>
        </p:txBody>
      </p:sp>
    </p:spTree>
    <p:extLst>
      <p:ext uri="{BB962C8B-B14F-4D97-AF65-F5344CB8AC3E}">
        <p14:creationId xmlns:p14="http://schemas.microsoft.com/office/powerpoint/2010/main" val="41803550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solidFill>
                  <a:srgbClr val="000000"/>
                </a:solidFill>
                <a:ea typeface="Times New Roman" pitchFamily="18" charset="0"/>
                <a:cs typeface="Minion-Regular" charset="0"/>
              </a:rPr>
              <a:t>Kinetic energy often appears hidden in different forms of energy, such as heat, sound, light, and electricity. </a:t>
            </a:r>
          </a:p>
          <a:p>
            <a:pPr marL="746125" lvl="1" indent="-285750">
              <a:buFontTx/>
              <a:buChar char="•"/>
            </a:pPr>
            <a:r>
              <a:rPr lang="en-US" dirty="0">
                <a:solidFill>
                  <a:srgbClr val="000000"/>
                </a:solidFill>
                <a:ea typeface="Times New Roman" pitchFamily="18" charset="0"/>
                <a:cs typeface="Minion-Regular" charset="0"/>
              </a:rPr>
              <a:t>Random molecular motion is sensed as heat. </a:t>
            </a:r>
          </a:p>
          <a:p>
            <a:pPr marL="746125" lvl="1" indent="-285750">
              <a:buFontTx/>
              <a:buChar char="•"/>
            </a:pPr>
            <a:r>
              <a:rPr lang="en-US" dirty="0">
                <a:solidFill>
                  <a:srgbClr val="000000"/>
                </a:solidFill>
                <a:ea typeface="Times New Roman" pitchFamily="18" charset="0"/>
                <a:cs typeface="Minion-Regular" charset="0"/>
              </a:rPr>
              <a:t>Sound consists of molecules vibrating in rhythmic patterns. </a:t>
            </a:r>
          </a:p>
          <a:p>
            <a:pPr marL="746125" lvl="1" indent="-285750">
              <a:buFontTx/>
              <a:buChar char="•"/>
            </a:pPr>
            <a:r>
              <a:rPr lang="en-US" dirty="0">
                <a:solidFill>
                  <a:srgbClr val="000000"/>
                </a:solidFill>
                <a:ea typeface="Times New Roman" pitchFamily="18" charset="0"/>
                <a:cs typeface="Minion-Regular" charset="0"/>
              </a:rPr>
              <a:t>Light energy originates in the motion of electrons within atoms. </a:t>
            </a:r>
          </a:p>
          <a:p>
            <a:pPr marL="0" indent="0">
              <a:buNone/>
            </a:pPr>
            <a:endParaRPr lang="en-US" dirty="0" smtClean="0">
              <a:solidFill>
                <a:srgbClr val="000000"/>
              </a:solidFill>
              <a:ea typeface="Times New Roman" pitchFamily="18" charset="0"/>
              <a:cs typeface="Minion-Regular" charset="0"/>
            </a:endParaRPr>
          </a:p>
          <a:p>
            <a:pPr marL="0" indent="0">
              <a:buNone/>
            </a:pPr>
            <a:r>
              <a:rPr lang="en-US" dirty="0" smtClean="0">
                <a:solidFill>
                  <a:srgbClr val="000000"/>
                </a:solidFill>
                <a:ea typeface="Times New Roman" pitchFamily="18" charset="0"/>
                <a:cs typeface="Minion-Regular" charset="0"/>
              </a:rPr>
              <a:t>Electrons </a:t>
            </a:r>
            <a:r>
              <a:rPr lang="en-US" dirty="0">
                <a:solidFill>
                  <a:srgbClr val="000000"/>
                </a:solidFill>
                <a:ea typeface="Times New Roman" pitchFamily="18" charset="0"/>
                <a:cs typeface="Minion-Regular" charset="0"/>
              </a:rPr>
              <a:t>in motion make electric currents. </a:t>
            </a:r>
          </a:p>
          <a:p>
            <a:pPr marL="0" indent="0">
              <a:buNone/>
            </a:pPr>
            <a:endParaRPr lang="en-US" dirty="0"/>
          </a:p>
        </p:txBody>
      </p:sp>
    </p:spTree>
    <p:extLst>
      <p:ext uri="{BB962C8B-B14F-4D97-AF65-F5344CB8AC3E}">
        <p14:creationId xmlns:p14="http://schemas.microsoft.com/office/powerpoint/2010/main" val="6136482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solidFill>
                  <a:srgbClr val="000000"/>
                </a:solidFill>
                <a:ea typeface="Times New Roman" pitchFamily="18" charset="0"/>
                <a:cs typeface="Avenir-MediumOblique" charset="0"/>
              </a:rPr>
              <a:t>A friend says that if you do 100 J of work on a moving cart, the cart will gain 100 J of KE. Another friend says this depends on whether or not there is friction. What is your opinion of these statements? </a:t>
            </a:r>
          </a:p>
          <a:p>
            <a:pPr marL="0" indent="0">
              <a:buNone/>
            </a:pPr>
            <a:endParaRPr lang="en-US" dirty="0" smtClean="0"/>
          </a:p>
          <a:p>
            <a:pPr marL="0" indent="0">
              <a:buNone/>
            </a:pPr>
            <a:r>
              <a:rPr lang="en-US" dirty="0">
                <a:solidFill>
                  <a:srgbClr val="000000"/>
                </a:solidFill>
                <a:ea typeface="Times New Roman" pitchFamily="18" charset="0"/>
                <a:cs typeface="Avenir-MediumOblique" charset="0"/>
              </a:rPr>
              <a:t>Although you do 100 J of work on the cart, this may not mean the cart gains 100 J of KE. How much KE the cart gains depends on the net work done on it.</a:t>
            </a:r>
          </a:p>
          <a:p>
            <a:pPr marL="0" indent="0">
              <a:buNone/>
            </a:pPr>
            <a:endParaRPr lang="en-US" dirty="0"/>
          </a:p>
        </p:txBody>
      </p:sp>
    </p:spTree>
    <p:extLst>
      <p:ext uri="{BB962C8B-B14F-4D97-AF65-F5344CB8AC3E}">
        <p14:creationId xmlns:p14="http://schemas.microsoft.com/office/powerpoint/2010/main" val="204381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solidFill>
                  <a:srgbClr val="000000"/>
                </a:solidFill>
                <a:ea typeface="Times New Roman" pitchFamily="18" charset="0"/>
                <a:cs typeface="Avenir-Roman" charset="0"/>
              </a:rPr>
              <a:t>When the brakes of a car are locked, the car skids to a stop. How much farther will the car skid if it’s moving 3 times as fast?</a:t>
            </a:r>
            <a:endParaRPr lang="en-US" i="1" dirty="0">
              <a:solidFill>
                <a:srgbClr val="00DA9A"/>
              </a:solidFill>
              <a:ea typeface="Times New Roman" pitchFamily="18" charset="0"/>
              <a:cs typeface="Avenir-MediumOblique" charset="0"/>
            </a:endParaRPr>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43815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Mechanical Energy</a:t>
            </a:r>
            <a:endParaRPr lang="en-US" dirty="0"/>
          </a:p>
        </p:txBody>
      </p:sp>
      <p:sp>
        <p:nvSpPr>
          <p:cNvPr id="3" name="Content Placeholder 2"/>
          <p:cNvSpPr>
            <a:spLocks noGrp="1"/>
          </p:cNvSpPr>
          <p:nvPr>
            <p:ph idx="1"/>
          </p:nvPr>
        </p:nvSpPr>
        <p:spPr>
          <a:xfrm>
            <a:off x="457200" y="1600200"/>
            <a:ext cx="5181600" cy="4876800"/>
          </a:xfrm>
        </p:spPr>
        <p:txBody>
          <a:bodyPr>
            <a:normAutofit fontScale="85000" lnSpcReduction="20000"/>
          </a:bodyPr>
          <a:lstStyle/>
          <a:p>
            <a:pPr marL="0" indent="0">
              <a:buNone/>
            </a:pPr>
            <a:r>
              <a:rPr lang="en-US" dirty="0" smtClean="0"/>
              <a:t>The two types of mechanical energy are potential and kinetic.</a:t>
            </a:r>
          </a:p>
          <a:p>
            <a:pPr marL="0" indent="0">
              <a:buNone/>
            </a:pPr>
            <a:endParaRPr lang="en-US" dirty="0"/>
          </a:p>
          <a:p>
            <a:pPr marL="0" indent="0">
              <a:buNone/>
            </a:pPr>
            <a:r>
              <a:rPr lang="en-US" dirty="0" smtClean="0"/>
              <a:t>Potential - An </a:t>
            </a:r>
            <a:r>
              <a:rPr lang="en-US" dirty="0"/>
              <a:t>object can store energy as the result of its position. </a:t>
            </a:r>
            <a:r>
              <a:rPr lang="en-US" dirty="0" smtClean="0"/>
              <a:t>Energy of position.</a:t>
            </a:r>
          </a:p>
          <a:p>
            <a:pPr marL="0" indent="0">
              <a:buNone/>
            </a:pPr>
            <a:endParaRPr lang="en-US" dirty="0"/>
          </a:p>
          <a:p>
            <a:pPr marL="0" indent="0">
              <a:buNone/>
            </a:pPr>
            <a:r>
              <a:rPr lang="en-US" dirty="0"/>
              <a:t>Gravitational potential energy is the energy stored in an object as the result of its vertical position or height. The energy is stored as the result of the gravitational attraction of the Earth for the object. </a:t>
            </a:r>
            <a:endParaRPr lang="en-US" dirty="0" smtClean="0"/>
          </a:p>
          <a:p>
            <a:pPr marL="0" indent="0">
              <a:buNone/>
            </a:pPr>
            <a:endParaRPr lang="en-US" dirty="0"/>
          </a:p>
          <a:p>
            <a:pPr marL="0" indent="0">
              <a:buNone/>
            </a:pPr>
            <a:r>
              <a:rPr lang="en-US" dirty="0" smtClean="0"/>
              <a:t>Potential energy has an equation:</a:t>
            </a:r>
          </a:p>
          <a:p>
            <a:pPr marL="0" indent="0">
              <a:buNone/>
            </a:pPr>
            <a:r>
              <a:rPr lang="en-US" dirty="0" smtClean="0"/>
              <a:t>E = </a:t>
            </a:r>
            <a:r>
              <a:rPr lang="en-US" dirty="0" err="1" smtClean="0"/>
              <a:t>mgh</a:t>
            </a:r>
            <a:r>
              <a:rPr lang="en-US" dirty="0" smtClean="0"/>
              <a:t>	E = energy</a:t>
            </a:r>
          </a:p>
          <a:p>
            <a:pPr marL="0" indent="0">
              <a:buNone/>
            </a:pPr>
            <a:r>
              <a:rPr lang="en-US" dirty="0"/>
              <a:t>		</a:t>
            </a:r>
            <a:r>
              <a:rPr lang="en-US" dirty="0" smtClean="0"/>
              <a:t>m = mass</a:t>
            </a:r>
          </a:p>
          <a:p>
            <a:pPr marL="0" indent="0">
              <a:buNone/>
            </a:pPr>
            <a:r>
              <a:rPr lang="en-US" dirty="0"/>
              <a:t>	</a:t>
            </a:r>
            <a:r>
              <a:rPr lang="en-US" dirty="0" smtClean="0"/>
              <a:t>	g = gravity</a:t>
            </a:r>
          </a:p>
          <a:p>
            <a:pPr marL="0" indent="0">
              <a:buNone/>
            </a:pPr>
            <a:r>
              <a:rPr lang="en-US" dirty="0"/>
              <a:t>	</a:t>
            </a:r>
            <a:r>
              <a:rPr lang="en-US" dirty="0" smtClean="0"/>
              <a:t>	h = height</a:t>
            </a:r>
            <a:endParaRPr lang="en-US" dirty="0"/>
          </a:p>
          <a:p>
            <a:pPr marL="0" indent="0">
              <a:buNone/>
            </a:pP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600200"/>
            <a:ext cx="2133600" cy="2111375"/>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095751"/>
            <a:ext cx="2381250" cy="1905000"/>
          </a:xfrm>
          <a:prstGeom prst="rect">
            <a:avLst/>
          </a:prstGeom>
        </p:spPr>
      </p:pic>
    </p:spTree>
    <p:extLst>
      <p:ext uri="{BB962C8B-B14F-4D97-AF65-F5344CB8AC3E}">
        <p14:creationId xmlns:p14="http://schemas.microsoft.com/office/powerpoint/2010/main" val="24210035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6754" name="Rectangle 2"/>
          <p:cNvSpPr>
            <a:spLocks noGrp="1" noChangeArrowheads="1"/>
          </p:cNvSpPr>
          <p:nvPr>
            <p:ph type="body" sz="half" idx="1"/>
          </p:nvPr>
        </p:nvSpPr>
        <p:spPr bwMode="auto">
          <a:xfrm>
            <a:off x="228600" y="1196975"/>
            <a:ext cx="8534400" cy="289925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indent="0">
              <a:buFontTx/>
              <a:buNone/>
            </a:pPr>
            <a:r>
              <a:rPr lang="en-US" sz="2400" dirty="0" smtClean="0">
                <a:solidFill>
                  <a:srgbClr val="000000"/>
                </a:solidFill>
                <a:ea typeface="Times New Roman" pitchFamily="18" charset="0"/>
                <a:cs typeface="Avenir-Roman" charset="0"/>
              </a:rPr>
              <a:t>When </a:t>
            </a:r>
            <a:r>
              <a:rPr lang="en-US" sz="2400" dirty="0">
                <a:solidFill>
                  <a:srgbClr val="000000"/>
                </a:solidFill>
                <a:ea typeface="Times New Roman" pitchFamily="18" charset="0"/>
                <a:cs typeface="Avenir-Roman" charset="0"/>
              </a:rPr>
              <a:t>the brakes of a car are locked, the car skids to a stop. How much farther will the car skid if it’s moving 3 times as fast?</a:t>
            </a:r>
          </a:p>
          <a:p>
            <a:pPr marL="0" indent="0">
              <a:buFontTx/>
              <a:buNone/>
            </a:pPr>
            <a:endParaRPr lang="en-US" sz="2400" i="1" dirty="0">
              <a:solidFill>
                <a:srgbClr val="00DA9A"/>
              </a:solidFill>
              <a:ea typeface="Times New Roman" pitchFamily="18" charset="0"/>
              <a:cs typeface="Avenir-MediumOblique" charset="0"/>
            </a:endParaRPr>
          </a:p>
          <a:p>
            <a:pPr marL="0" indent="0">
              <a:buFontTx/>
              <a:buNone/>
            </a:pPr>
            <a:r>
              <a:rPr lang="en-US" sz="2400" i="1" dirty="0">
                <a:solidFill>
                  <a:srgbClr val="00DA9A"/>
                </a:solidFill>
                <a:ea typeface="Times New Roman" pitchFamily="18" charset="0"/>
                <a:cs typeface="Avenir-MediumOblique" charset="0"/>
              </a:rPr>
              <a:t>Answer:</a:t>
            </a:r>
            <a:r>
              <a:rPr lang="en-US" sz="2400" b="1" i="1" dirty="0">
                <a:solidFill>
                  <a:srgbClr val="00DA9A"/>
                </a:solidFill>
                <a:ea typeface="Times New Roman" pitchFamily="18" charset="0"/>
                <a:cs typeface="Minion-BoldItalic"/>
              </a:rPr>
              <a:t> </a:t>
            </a:r>
          </a:p>
          <a:p>
            <a:pPr marL="0" indent="0">
              <a:buFontTx/>
              <a:buNone/>
            </a:pPr>
            <a:r>
              <a:rPr lang="en-US" sz="2400" dirty="0">
                <a:solidFill>
                  <a:srgbClr val="000000"/>
                </a:solidFill>
                <a:ea typeface="Times New Roman" pitchFamily="18" charset="0"/>
                <a:cs typeface="Minion-Regular" charset="0"/>
              </a:rPr>
              <a:t>Nine times farther. The car has nine times as much kinetic energy when it travels three times as fast:</a:t>
            </a:r>
          </a:p>
        </p:txBody>
      </p:sp>
      <p:sp>
        <p:nvSpPr>
          <p:cNvPr id="1866755" name="Rectangle 3"/>
          <p:cNvSpPr>
            <a:spLocks noChangeArrowheads="1"/>
          </p:cNvSpPr>
          <p:nvPr/>
        </p:nvSpPr>
        <p:spPr bwMode="auto">
          <a:xfrm>
            <a:off x="230188" y="623888"/>
            <a:ext cx="86852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2800" b="1" dirty="0" smtClean="0">
                <a:solidFill>
                  <a:srgbClr val="E63219"/>
                </a:solidFill>
              </a:rPr>
              <a:t>Work-Energy </a:t>
            </a:r>
            <a:r>
              <a:rPr lang="en-US" sz="2800" b="1" dirty="0">
                <a:solidFill>
                  <a:srgbClr val="E63219"/>
                </a:solidFill>
              </a:rPr>
              <a:t>Theorem</a:t>
            </a:r>
          </a:p>
        </p:txBody>
      </p:sp>
      <p:pic>
        <p:nvPicPr>
          <p:cNvPr id="1866756" name="Picture 4" descr="CPPE_Up9-6_p152-Thk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4773613"/>
            <a:ext cx="5484813" cy="10175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05400" y="5053409"/>
            <a:ext cx="152400" cy="508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0" y="5053409"/>
            <a:ext cx="152400" cy="508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6932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Law of Conservation of Energy</a:t>
            </a:r>
            <a:endParaRPr lang="en-US" dirty="0"/>
          </a:p>
        </p:txBody>
      </p:sp>
      <p:sp>
        <p:nvSpPr>
          <p:cNvPr id="3" name="Content Placeholder 2"/>
          <p:cNvSpPr>
            <a:spLocks noGrp="1"/>
          </p:cNvSpPr>
          <p:nvPr>
            <p:ph idx="1"/>
          </p:nvPr>
        </p:nvSpPr>
        <p:spPr/>
        <p:txBody>
          <a:bodyPr>
            <a:normAutofit/>
          </a:bodyPr>
          <a:lstStyle/>
          <a:p>
            <a:pPr marL="0" indent="0">
              <a:buNone/>
            </a:pPr>
            <a:r>
              <a:rPr lang="en-US" b="1" dirty="0">
                <a:solidFill>
                  <a:srgbClr val="000000"/>
                </a:solidFill>
                <a:ea typeface="Times New Roman" pitchFamily="18" charset="0"/>
                <a:cs typeface="Minion-Bold" charset="0"/>
              </a:rPr>
              <a:t>The law of conservation of energy states that energy cannot be created or destroyed. It can be transformed from one form into another, but the total amount of energy never changes. </a:t>
            </a:r>
          </a:p>
          <a:p>
            <a:pPr marL="0" indent="0">
              <a:buNone/>
            </a:pPr>
            <a:endParaRPr lang="en-US" dirty="0"/>
          </a:p>
        </p:txBody>
      </p:sp>
    </p:spTree>
    <p:extLst>
      <p:ext uri="{BB962C8B-B14F-4D97-AF65-F5344CB8AC3E}">
        <p14:creationId xmlns:p14="http://schemas.microsoft.com/office/powerpoint/2010/main" val="20438156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229600" cy="2667000"/>
          </a:xfrm>
        </p:spPr>
        <p:txBody>
          <a:bodyPr>
            <a:normAutofit fontScale="92500" lnSpcReduction="10000"/>
          </a:bodyPr>
          <a:lstStyle/>
          <a:p>
            <a:pPr marL="0" indent="0">
              <a:buNone/>
            </a:pPr>
            <a:r>
              <a:rPr lang="en-US" dirty="0">
                <a:solidFill>
                  <a:srgbClr val="000000"/>
                </a:solidFill>
                <a:ea typeface="Times New Roman" pitchFamily="18" charset="0"/>
                <a:cs typeface="Minion-Regular" charset="0"/>
              </a:rPr>
              <a:t>Potential energy will become the kinetic energy of the arrow.</a:t>
            </a:r>
          </a:p>
          <a:p>
            <a:pPr marL="0" indent="0">
              <a:buNone/>
            </a:pPr>
            <a:r>
              <a:rPr lang="en-US" dirty="0">
                <a:solidFill>
                  <a:srgbClr val="000000"/>
                </a:solidFill>
                <a:ea typeface="Times New Roman" pitchFamily="18" charset="0"/>
                <a:cs typeface="Minion-Regular" charset="0"/>
              </a:rPr>
              <a:t>As you draw back the arrow in a bow, you do work stretching the bow. </a:t>
            </a:r>
            <a:endParaRPr lang="en-US" dirty="0" smtClean="0">
              <a:solidFill>
                <a:srgbClr val="000000"/>
              </a:solidFill>
              <a:ea typeface="Times New Roman" pitchFamily="18" charset="0"/>
              <a:cs typeface="Minion-Regular" charset="0"/>
            </a:endParaRPr>
          </a:p>
          <a:p>
            <a:pPr marL="0" indent="0">
              <a:buNone/>
            </a:pPr>
            <a:endParaRPr lang="en-US" dirty="0">
              <a:solidFill>
                <a:srgbClr val="000000"/>
              </a:solidFill>
              <a:ea typeface="Times New Roman" pitchFamily="18" charset="0"/>
              <a:cs typeface="Minion-Regular" charset="0"/>
            </a:endParaRPr>
          </a:p>
          <a:p>
            <a:pPr marL="746125" lvl="1" indent="-285750">
              <a:buFontTx/>
              <a:buChar char="•"/>
            </a:pPr>
            <a:r>
              <a:rPr lang="en-US" dirty="0">
                <a:solidFill>
                  <a:srgbClr val="000000"/>
                </a:solidFill>
                <a:ea typeface="Times New Roman" pitchFamily="18" charset="0"/>
                <a:cs typeface="Minion-Regular" charset="0"/>
              </a:rPr>
              <a:t>The bow then has potential energy. </a:t>
            </a:r>
          </a:p>
          <a:p>
            <a:pPr marL="746125" lvl="1" indent="-285750">
              <a:buFontTx/>
              <a:buChar char="•"/>
            </a:pPr>
            <a:r>
              <a:rPr lang="en-US" dirty="0">
                <a:solidFill>
                  <a:srgbClr val="000000"/>
                </a:solidFill>
                <a:ea typeface="Times New Roman" pitchFamily="18" charset="0"/>
                <a:cs typeface="Minion-Regular" charset="0"/>
              </a:rPr>
              <a:t>When released, the arrow has kinetic energy equal to this potential energy. </a:t>
            </a:r>
          </a:p>
          <a:p>
            <a:pPr marL="746125" lvl="1" indent="-285750">
              <a:buFontTx/>
              <a:buChar char="•"/>
            </a:pPr>
            <a:r>
              <a:rPr lang="en-US" dirty="0">
                <a:solidFill>
                  <a:srgbClr val="000000"/>
                </a:solidFill>
                <a:ea typeface="Times New Roman" pitchFamily="18" charset="0"/>
                <a:cs typeface="Minion-Regular" charset="0"/>
              </a:rPr>
              <a:t>It delivers this energy to its target. </a:t>
            </a:r>
          </a:p>
          <a:p>
            <a:pPr marL="0" indent="0">
              <a:buNone/>
            </a:pPr>
            <a:endParaRPr lang="en-US" dirty="0"/>
          </a:p>
        </p:txBody>
      </p:sp>
      <p:pic>
        <p:nvPicPr>
          <p:cNvPr id="4098" name="Picture 2" descr="http://us.123rf.com/400wm/400/400/Krisdog/Krisdog0809/Krisdog080900031/3622829-illustration-of-young-man-in-robinhood-costume-with-bow-and-arro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725037"/>
            <a:ext cx="3047450" cy="26360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personal.psu.edu/bxb11/Objectives/Arrow%20and%20Targe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191000"/>
            <a:ext cx="1676400" cy="2017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4229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2438400"/>
          </a:xfrm>
        </p:spPr>
        <p:txBody>
          <a:bodyPr>
            <a:normAutofit fontScale="85000" lnSpcReduction="20000"/>
          </a:bodyPr>
          <a:lstStyle/>
          <a:p>
            <a:pPr marL="0" indent="0">
              <a:buNone/>
            </a:pPr>
            <a:r>
              <a:rPr lang="en-US" dirty="0">
                <a:solidFill>
                  <a:srgbClr val="000000"/>
                </a:solidFill>
                <a:ea typeface="Times New Roman" pitchFamily="18" charset="0"/>
                <a:cs typeface="Minion-Regular" charset="0"/>
              </a:rPr>
              <a:t>The small distance the arrow moves multiplied by the average force of impact doesn’t quite match the kinetic energy of the target. </a:t>
            </a:r>
          </a:p>
          <a:p>
            <a:pPr marL="0" indent="0">
              <a:buNone/>
            </a:pPr>
            <a:endParaRPr lang="en-US" dirty="0" smtClean="0">
              <a:solidFill>
                <a:srgbClr val="000000"/>
              </a:solidFill>
              <a:ea typeface="Times New Roman" pitchFamily="18" charset="0"/>
              <a:cs typeface="Minion-Regular" charset="0"/>
            </a:endParaRPr>
          </a:p>
          <a:p>
            <a:pPr marL="0" indent="0">
              <a:buNone/>
            </a:pPr>
            <a:r>
              <a:rPr lang="en-US" dirty="0" smtClean="0">
                <a:solidFill>
                  <a:srgbClr val="000000"/>
                </a:solidFill>
                <a:ea typeface="Times New Roman" pitchFamily="18" charset="0"/>
                <a:cs typeface="Minion-Regular" charset="0"/>
              </a:rPr>
              <a:t>However</a:t>
            </a:r>
            <a:r>
              <a:rPr lang="en-US" dirty="0">
                <a:solidFill>
                  <a:srgbClr val="000000"/>
                </a:solidFill>
                <a:ea typeface="Times New Roman" pitchFamily="18" charset="0"/>
                <a:cs typeface="Minion-Regular" charset="0"/>
              </a:rPr>
              <a:t>, the arrow and target are a bit warmer by the energy difference. </a:t>
            </a:r>
          </a:p>
          <a:p>
            <a:pPr marL="0" indent="0">
              <a:buNone/>
            </a:pPr>
            <a:endParaRPr lang="en-US" dirty="0" smtClean="0">
              <a:solidFill>
                <a:srgbClr val="000000"/>
              </a:solidFill>
              <a:ea typeface="Times New Roman" pitchFamily="18" charset="0"/>
              <a:cs typeface="Minion-Regular" charset="0"/>
            </a:endParaRPr>
          </a:p>
          <a:p>
            <a:pPr marL="0" indent="0">
              <a:buNone/>
            </a:pPr>
            <a:r>
              <a:rPr lang="en-US" dirty="0" smtClean="0">
                <a:solidFill>
                  <a:srgbClr val="000000"/>
                </a:solidFill>
                <a:ea typeface="Times New Roman" pitchFamily="18" charset="0"/>
                <a:cs typeface="Minion-Regular" charset="0"/>
              </a:rPr>
              <a:t>Energy </a:t>
            </a:r>
            <a:r>
              <a:rPr lang="en-US" dirty="0">
                <a:solidFill>
                  <a:srgbClr val="000000"/>
                </a:solidFill>
                <a:ea typeface="Times New Roman" pitchFamily="18" charset="0"/>
                <a:cs typeface="Minion-Regular" charset="0"/>
              </a:rPr>
              <a:t>changes from one form to another without a net loss or a net gain.</a:t>
            </a:r>
          </a:p>
          <a:p>
            <a:pPr marL="0" indent="0">
              <a:buNone/>
            </a:pPr>
            <a:endParaRPr lang="en-US" dirty="0"/>
          </a:p>
        </p:txBody>
      </p:sp>
      <p:pic>
        <p:nvPicPr>
          <p:cNvPr id="4" name="Picture 2" descr="http://us.123rf.com/400wm/400/400/Krisdog/Krisdog0809/Krisdog080900031/3622829-illustration-of-young-man-in-robinhood-costume-with-bow-and-arro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725037"/>
            <a:ext cx="3047450" cy="26360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personal.psu.edu/bxb11/Objectives/Arrow%20and%20Targe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191000"/>
            <a:ext cx="1676400" cy="2017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5026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429000" y="1600200"/>
            <a:ext cx="5257800" cy="4876800"/>
          </a:xfrm>
        </p:spPr>
        <p:txBody>
          <a:bodyPr>
            <a:normAutofit lnSpcReduction="10000"/>
          </a:bodyPr>
          <a:lstStyle/>
          <a:p>
            <a:pPr marL="0" indent="0">
              <a:buNone/>
            </a:pPr>
            <a:r>
              <a:rPr lang="en-US" dirty="0">
                <a:solidFill>
                  <a:srgbClr val="000000"/>
                </a:solidFill>
                <a:ea typeface="Times New Roman" pitchFamily="18" charset="0"/>
                <a:cs typeface="Minion-Regular" charset="0"/>
              </a:rPr>
              <a:t>The study of the forms of energy and the transformations from one form into another is the </a:t>
            </a:r>
            <a:r>
              <a:rPr lang="en-US" b="1" dirty="0">
                <a:solidFill>
                  <a:srgbClr val="000000"/>
                </a:solidFill>
                <a:ea typeface="Times New Roman" pitchFamily="18" charset="0"/>
                <a:cs typeface="Minion-Regular" charset="0"/>
              </a:rPr>
              <a:t>law of conservation of energy.</a:t>
            </a:r>
            <a:endParaRPr lang="en-US" dirty="0">
              <a:solidFill>
                <a:srgbClr val="000000"/>
              </a:solidFill>
              <a:ea typeface="Times New Roman" pitchFamily="18" charset="0"/>
              <a:cs typeface="Minion-Regular" charset="0"/>
            </a:endParaRPr>
          </a:p>
          <a:p>
            <a:pPr marL="0" indent="0">
              <a:buNone/>
            </a:pPr>
            <a:endParaRPr lang="en-US" dirty="0" smtClean="0">
              <a:solidFill>
                <a:srgbClr val="000000"/>
              </a:solidFill>
              <a:ea typeface="Times New Roman" pitchFamily="18" charset="0"/>
              <a:cs typeface="Minion-Regular" charset="0"/>
            </a:endParaRPr>
          </a:p>
          <a:p>
            <a:pPr marL="0" indent="0">
              <a:buNone/>
            </a:pPr>
            <a:r>
              <a:rPr lang="en-US" dirty="0" smtClean="0">
                <a:solidFill>
                  <a:srgbClr val="000000"/>
                </a:solidFill>
                <a:ea typeface="Times New Roman" pitchFamily="18" charset="0"/>
                <a:cs typeface="Minion-Regular" charset="0"/>
              </a:rPr>
              <a:t>For </a:t>
            </a:r>
            <a:r>
              <a:rPr lang="en-US" dirty="0">
                <a:solidFill>
                  <a:srgbClr val="000000"/>
                </a:solidFill>
                <a:ea typeface="Times New Roman" pitchFamily="18" charset="0"/>
                <a:cs typeface="Minion-Regular" charset="0"/>
              </a:rPr>
              <a:t>any system in its entirety—as simple as a swinging pendulum or as complex as an exploding galaxy—there is one quantity that does not change: energy. </a:t>
            </a:r>
          </a:p>
          <a:p>
            <a:pPr marL="0" indent="0">
              <a:buNone/>
            </a:pPr>
            <a:endParaRPr lang="en-US" dirty="0" smtClean="0">
              <a:solidFill>
                <a:srgbClr val="000000"/>
              </a:solidFill>
              <a:ea typeface="Times New Roman" pitchFamily="18" charset="0"/>
              <a:cs typeface="Minion-Regular" charset="0"/>
            </a:endParaRPr>
          </a:p>
          <a:p>
            <a:pPr marL="0" indent="0">
              <a:buNone/>
            </a:pPr>
            <a:r>
              <a:rPr lang="en-US" dirty="0" smtClean="0">
                <a:solidFill>
                  <a:srgbClr val="000000"/>
                </a:solidFill>
                <a:ea typeface="Times New Roman" pitchFamily="18" charset="0"/>
                <a:cs typeface="Minion-Regular" charset="0"/>
              </a:rPr>
              <a:t>Energy </a:t>
            </a:r>
            <a:r>
              <a:rPr lang="en-US" dirty="0">
                <a:solidFill>
                  <a:srgbClr val="000000"/>
                </a:solidFill>
                <a:ea typeface="Times New Roman" pitchFamily="18" charset="0"/>
                <a:cs typeface="Minion-Regular" charset="0"/>
              </a:rPr>
              <a:t>may change form, but the total energy stays the same.</a:t>
            </a:r>
          </a:p>
          <a:p>
            <a:pPr marL="0" indent="0">
              <a:buNone/>
            </a:pPr>
            <a:endParaRPr lang="en-US" dirty="0"/>
          </a:p>
        </p:txBody>
      </p:sp>
      <p:pic>
        <p:nvPicPr>
          <p:cNvPr id="13314" name="Picture 2" descr="http://upload.wikimedia.org/wikipedia/commons/thumb/1/11/Simple_pendulum_height.svg/300px-Simple_pendulum_height.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458913"/>
            <a:ext cx="2857500" cy="280035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TEhUUExQWFRQXGB8ZGBgYGBsYHxodIB0fGhgXGRocHiggGB0lHBocIjEhJSksLi4uGCAzODMsNygtLisBCgoKDg0OFxAQFywcHBwsLCwsLCwsLCwsLCwsLCwsLCwsLCwsLCwsLCwsLCwsLCwsLCwsLCwsLCwsLCwsLCwsLP/AABEIAKgBLAMBIgACEQEDEQH/xAAbAAACAwEBAQAAAAAAAAAAAAACAwABBAUGB//EADgQAAEDAgQEBQMEAgICAgMAAAECESEAMQMSQVEEYXHwBSKBkaETscEy0eHxBkIjUhSSgrIVM2L/xAAYAQADAQEAAAAAAAAAAAAAAAAAAQIDBP/EAB0RAQEBAQEAAwEBAAAAAAAAAAABEQIxAxIhUUH/2gAMAwEAAhEDEQA/APjoI+Kj97VE/GtNwiEqBUnOkEZkuRm3DhinrVAmrIG/8cnbt6hHdqo0BAly35aqHf5FQ1KAhNVR26wbg7EHr8j3oaAp6Iqfc0LVb0ATVAKsJh++5+KcMGz6z3zpkQ1OIZH6h5pYGYJHmGjaPvTf/Fhx7axqdG/ahPDFn7PSjAzrGxcdvVBqNSKtTaBjrLiwsLu7n1FmoBWXv4+9GUlJII8wLaGR8GjQGLgl+Xz8PTMHBvaBqW9t+lGEV9OnZByEc9B+aNKbfNNThCWeP6k1WBDw4ZUlxZg4MsWUDbmBNTBRY/d/nfpypoToG0LkB31HT7t6Vq/SFMCUltTe6SWh4UwOh9aqROlKwSC6gXVMjQ697V0TwyMoJP0leVmCmIkKW7kuFAWDXtY5zw6siVkpyqgeYFURZ8wGz+lGnh4N7QCG29xf2FnaqkTaWOfmAdhMtMAMwN9NTSwlxflb1p5QpUMPUhIi92HfOt/CFH0QMg+qlTgeZ8QGAA/li9gS/s8Gl8MtKUlCw6FlJUQE5gz/AKVKs4eLFtayYgGZgWANxP7ffTm9MxFlSvOCSmGZyNJBttVqUzH+edqYUcSwSA2p7tR4GMkLSVJzpBcpcpzB5Diz71nTBABCZ1iee38Vt/8Ax/8AyLw8TEwkZApQIOZJIH6AtL5nZhLPtNAZ8RQJca+rfvRZ05DPnDNs2pfQz7PypPDYK1khKRYlyQkQCT5lECwNB9KHVOrac+tIB+sL3IZmteSTyjTX3rzPmeYcvuLGIgfe9FjIZmII2s+s26dihwgCLBxckge0zSM3CdZUVKsAVProAkCN4iKyFAd/9XuwtYw89Hp/Hp+mAlSGI8z6zDE+hjrWfjuJVj4ij/xoZLsGQDlFkgQVEC2pqbTZMZeYmGJYBKAGMh49aDiOFKFFK0qw1AsUKSpwdjZjypeJiz5Rl1Enbc61OMx1Yi1KWoqUS5US5J1L61Coznp8y1mq39fjqIqAOQznl+x/iqVYS/4qTRVQ99+9XiBiREbWPShIoCFUC0ch8nWhNX333rVhLwL96UGp6tCyGIuCDvzDgwehqmmjDhjzIsNJt660AGboaoUUQzu0v3G3zyrSngF/T+rkV9LNkzNGa+V92PyKZUBQEkh3ILQXBv5gqxEer11PCsEKIFc7hsJOVWYKzRkZgHecz3izVs4DEKCD33FVE3x73w//ABE4sgyayeJ/4irCIzA5QZAg82exq/AP8uVhFnrreI/5Z9UTJq/1P5I+e8Z4cEguWU4ZJFxMvy/PKuWtDFo+/wA/tXo/FcTOSa45wHYC+zdvSvInTMlgQ4JFyHaNrfPOtAbzMlgS4cykPABcZoIltHiaIDcSABbb1iKZ9NiCZtd5GnfKjFavh8TIQUgZhL/qfZwXEdOtNw8EZVHMxgBLXEkl9GIEc+VWnAsWLER1EHqHetmBhObEwwA3NhY66a1UibSVAFikAFmIBM6b63hhMANR4KcpGUedyBYggjKwcMTJ7EPRw5sHeI3qsRKdBlnryO9/zTxJWDjKwlpUg5VCxYRDOxfeljHcsqQS5EvuZuHoiSRES5NjprtFBhYZJZLBhe2p13/FI2nExwEkF2kgA2JDe39UnMWJcjZ4jdt/WmhACbl78ufTSi4JRCkqSplMf+tmLs+rfdqLTkUnh8QpBCTlEZvkjrNCnCTdnVubdO966mBwuZ0l8twnU81NHo9bfDzgj/8AYSEuAWAaJjfpS1WOAlMfpu8mA0w8P9628L4e3mIDaOX9Bv1tWj/IeLwQHws0lvMAw2br+DWPh+Pc/wDKHF1QJDbaaButVPSsuNWIUlOZGUlJ/RPvsRbV59sWOgZR/wARByCXDO5dTBIfaSWa5sN547CWWSoISATu50Aj0k3FASFBRKh5YIdiobAF6rNZ+OMcJh+5Ai+/L8VjXj/qvNjaNXbfaa2cWgkEj/UT7gA9JFcnicRlG19LX/1rPpcVx2PmLtlgakuWYl1O7kE+tZn/AL7tRBTxLmLO/Qb1VlPdizNHT71nVSIOUybvIvLetFh8O+oHVSE//ZQNAEHYa/b8b0QYfqBfkoD4ymaRlhWpky8/feZ51TN+ZG+h1HOgBpmcmBvAYHoOf550jLarJ/FW3KHF/Vg/TuKoigKqmpvD4ClqCUh1GwHv9hUS56dO2/ugAajCX3YW703puUZbuSSG2AAYu+rn21eGK4dizg6uOYB9NjTwaDA4ZSpSGZnM+WQMxaQHUJ561CSBl0+Ove9EFQRLcvam8OlOVRJIUGyjKCCC4USSYjlro1VE0gH799862JwFAJUUkBQOUkXYsWOsxWdaWjUQQ3u9aEBRZySOzD05CdDieCKE4eIThtigqASpymSPMkSjkNqpC3gEtudN9yw5XFZUpNPW2lWmwzFUIZzAJ66iCY50rEY+3T4q04pS7OHGUsdDcP29Bhpfr3rT9JPpljtr9p96NKC06Gz/AI9L0WFWrDOVKiSkPBe51DQ4tenhWiThurcXh7as+gA+KbgqSN/j8+kVjGK7EDl6860FHUnTvXpzoB/1wlMDzXcm8s4DSG5330zjBWpOjXJb4etGFwyQQDdnYt5fm5/LATRBy5T+lnL6zDbnlSMleAWy8tY/mqSzZUhzcsfLuJeadh+HrVlWoEJsE2cbmBfeurw3AMkhMAM7D09naovUjTnnXLwOAWtJSVgC+VyHJuRpHNqXg8IEnXofzXoEYDpZ4f3IGm56b1kx+FJ25t899aj7a0+uOepRsm+w1/usS15Zg+x+HrXxiCggGAbufgUPD4IDky4h++VUTPhEKMh9dm/a/wA0HEgJBMbRpFq2q4dAkEgcxDtZxeXAjauTxqytwAcsd/FVCdfw/wALRkCzmIW+WwNyz3DsAW5+tArHThFloGIG/SSQZScpzDQEu2rCnYXiASB5QkMAW5a6sS3zXF4niM6jlQ8KYMSQGcqJDFWUTMBph6vyM/aycTxJDs4BAdtW39Zrn463U5JO735z11pmKQer3f8AH5pGnXv81laqQxGIEv5QSzeaZe4Zvl9fRaSYIhtRE3E7/tT+M4w4hBIACUhKQIAADC8ndy5NKVgkJCpyEs7RmABKQdSAoe9Sbsf4pwvD4nEYY4pZRgEstQEi7bxuWLPSP8gwsBPEYieHUpWCFEIUoSRvXPwlAST6C+xHKKBeKX26R8CjQWk8p707tVpVfvo201Gtaddu+VV33G1SYity5v3J3NWjAJSpQZks7kAyWDAl1ejtrUVLxr7XgDu1HiJGno1i0EgnT96AENIZgT1IvrHYq+/2imKAAZ83R20kOBs1WQ0NoGJeNyJa4amFN0gaa8/z6URVpNUjDhyCzsDPrLNDjnPOm4OE6mFt7tziWfk9OAzEQmyXa3Pk5telJJV5RJPc+961cUEZlBGbIXAkEmNSwh+VqXgoadZHx96rCAlBAve4fnYjSwjkDWzBSxg+6QGmN+3FVg4LuTDDX8VEKIUGOVviqTp6EeX1Pfe9EtLFOVQMf6vBmC7ftIqsJbEwf0li5DE6j1jX3okLe7lgwc2DMPQRVSJtXj4eUkBWZMSLH3Dj1FBqdNWmP6oJvv8AaQ3LvenIVtYP38U00aUczzenJAzh0uCQ4GodyH0paSoiL6v9xT8NDAGSXYRGjay809Th3FYSPqKOEjIkuUpfNlDu2YyetTP9NtVN6jePSj4PBUuwck/YnWu94T4ExOJiB1GQNhUddyNePjvTl8F4ViYvmxQADfMxUdgBpbt66/0sLCS62yiwIt8Oa6mDgFZy4QHM7b+34rpYP+PoHmX5lc7DoNK578u+OmfFJ68+nDXi5VJTkDuSRJGzf6j9udaeKQkO0bB7erB9a9GvASEkA+n2rzPiWKxMWqd2rzGEKLnbtqDiOIaDBOtunxSsTi0kBrm2k/tXK4jFJLqU8s1ohiZ3b25VrGNoOLQCQtiEzcu5EPyoMfGDCk4+I+v89NqxZlqUyQRBDNoR8wb1cTQY/FEqh8rFn1eKtGIoBhG/3atHDeD4mJifSwkFS3bKk5rCSCII19aw8bgqQVJUCFJLEEWa71Xid1eNjM4zRy+L6fNYcTilsUucqiFM8EyH5wVD1NKXiz2aHMJZiDuzj1/O1RaMKJoSfarNRrHvnUmFRonN7aOBdhb7P1fWj4XDSpSQtWRJIClMVZQbnKJU12G1BipAJALhyxs40LaPSMIVVqXv0qIUR66fOtCtTs8sGHTakFlLd8n96IoA1c6MxBli5ePafWqJfUess2m4E1SFMXBYiQbMRINANxsJnnMxLkCOoVcg8wKL6RR+oGRYjcOD/wCpCgelUFE/7fqu5aTvvUQJ/n36XpgxCiCCklJ3fXcEWhqgU/6nPZ/OnWtWMcNyMNSijKn9YAOZg4YaO4B2Z6ThnYO0kj0A03PzTJTk3L631Nmv7cq2MkKdmDQIPQEsPUtM0rDws58oliSBycm50AprHv8ANVA2JwuH+hiZvqfXzD6dsuX/AGzauzNWLDRYO1beH4bBODjHExFJxkFP00BLpXLKdX+pAmtHivA4eD9LL9QFeClagsAHMqUlDO6CGLwbiqTaylQBYuyQ0fbl+KThJGnzR8acRX/LiE/8hJd3zFwVHd5FOxcAMClf1CT5gkQAydYlyxDbTIqpGdqioWaXvsJhura0xWCcruDLCzxJ5gT0M7Vs/wAb8NOOVhK04YQhSysvAENAN3b1ocNBYACd3Zi29XE6zpwnDD5AezMeX7WquDws3++QEF8zsWDhIbU2ZrkemvLd2PJ96atBxllX00YYCQAEggQGe+tydXqabPw9gCPI7ODJPIkcq63hPhZUVKxMNKkEMgKKnBcHN7aHemcH4Ql0lQkABg7O3y9el4PBHOHcCTYsA5A5Vn31ka/HxbQeE+HhAA9o7avR8D4GtYBJKUmx1OtiPatv+P8AhjMvET5pZLuACBpXpk4bCuW73f12bOPyON/4QQGFcvjkH4jrXoeLrzviWOADTxO64XEcVlLO5Ym9g/zXm/GOLJgDrXS8Tx/L/q4KmIABYl2Jue2rzvE4wDy0XquOU99/peLxAGoMNboYf71zOLxXLCxFu+5p/D8TgNijEC1KKf8AiKSwCn/23DbVq8H8FXjEJQl1KgA/mtpGWuNjF+cezh9dfil4mNldo5O/O8Oa6P8AkvgWLwq8uKnKTNcDGxMyjmO7EC50e2uuno1Vv8TY3+EePYvDYn1cJRSsWN+t+tZvE/FMXFK1KJOcgqJYuZIlol656yTLv7w0D4pee/7dt1qbRiD0NWrFKnJJJOvfKtWHw6VDy4gjCKl5yESP9Eyc8AEWcw0VlUGYEwZLG1xI3E3351JgUbnvuX96opDBnJlw1ti+tzppq9Vm0jTvkKmWkAU3A4dS1pQhJUtRASA7kmwA3pYqgqkaz0qiD/VWSTQmgzV5Tb0hnsGvEOX3iqSBuxE/kM2vO1rVZUCTHIDSzO/JhHZLBTBbQEm0Mbz1ECb0yWhBZyGBdjpaznqNaNKHZv33ltBE316UeEsJQCHzBb3BSA2qTKuZswYu9TCx228wY7eobcP7UEFKyBGvpD26PNGhFt+cNNCFg3iG/Y+1PTgqOXKkl/LAuqITuZEc6oDSr9QLTEM0Ea6Wv1osHDL96c/SncGgKICiEpLDMRA0cgByw5Gm8XwisJwosYGXOCZAWCyS+UpI9X1iqkTavFwwk5YJgXdz32aJDqypSCVkveDAKW2MqJD1m+gCEqFjBJLsXLaXbr+K0YWDLAQHu32I2qoms6cNyHLPDl7dBox+a2K4Rk5iCkEOl4zWBA3L7c7WpKsNjy39Cw+GosNLCRq7t7h9qpJ+Egs4cA3Noe0XH7cqalBJYSIi2tup72pSVZhYCzGzMG9X/FbE4aicxELHlAZgOQukO7Dai0pDsDgVO2YGbpYv5tFWaLj813PCfDQC2UqUSwyjX/qkb0vhSkhP+sTrqfYWjqa38MA7m29vj5qOum3PJmXIxytm/Slj1k6cp1r03g3BBJEOS5J2e1cnhOGBlTM8Cu54asAO52aQPbWubrq2urnmSPR8OthFOxOKABrgK4sJLSTsTb9qz8X4nDPRKm8tXifibJrxviniwlzU8W8Q515sqViLAFyWH4qued9FuB4viFKYm1wLP+1YOKwzOYgJsToD/wBYF6DiOIU5QCGzOebQBy19/Z/BpwVkpxsVWGEIUUlKczquxbffYVtI57WTE4ZKC7hRYEMYDhx68tNafwn+Q4nD4iVJ8pQZIE+xvH3FcXicbKcs8zP2vpXMXivd3p0PTf5L/lOJxagrEOZhAENXl8XFcvSlKqnjntp771GmMXbnJLs1nifalYihs0+nQdOtQmqNILzliBY1eIS8t6UATrUJ/r8UgJJn8/vEjlRjAVkz5TkzZSrTMQSEvuwJbkaUUFgWg2/NQmg1v0+OzftqED+qh6N3eoaRrJ2tz7ioE1AmO+bD1AqqAZmkkD4BA12YftUQkRdzDMNYh++dFqTAjT/10t3vQKOhn5+aZCBbmLVowuDUUZ2OSzmxLWHP+LUKAS6gLAOWgcztOtdrhPF8U8OnhApJwUr+rlVlSMwEurmYEh+Tw4Vcr6HMECHYAHdj/tfqzWrThoKgEhRaYeH9WFgPis5RLCerDpWtPlBEF+w2vc1UhVt4hGGgIOGtRUzr8oGVQkhJCjmFi8XtWTCWWULZvmXI929tNaSlydBsTN22DzT0tqGcAQQBDaNtpEl+VWhEryhg7O/roRqI510OB4fE4havooSlkleUqH6UiT5jJuW9gzVh+iGASoeY6fqDWfZzNyLbVeIvKGQ8jzOReQ4EMJA5SdRTIGMogaXvq5A1uaJC4CybwUh3AGtm5XNLSslyrKOUDryEi1bOHwXIO0+l9JNqR41eG8IplEJzhKQVh2yuoBJBBmW3E9DR+H8WVDJlSWJZxbfnlAnlJ3rPiKClKJck8/knWncEcqVN0LBzuDvp29T1V88u9wigWcREC51rqYSQ940HtflXP8OwMTEHkBWpiSACSAHkxTwWYAsRd6y6u/jo5mPR4BDQX7uKLD4jMWkS0nL86etcDE48hsv6udvbal4vFqKQCJdyX9Ga3rUfW1X2x2jxyUuw/muVx/HEz9qxOSd95tWbNOjksH58ta154ZdfIDiMYO6mJIgGA+jVy+O4lOUi6vgDQDV39L1r41IS7ypnfa3LrXn+JxGLz0NaTnGV71WJi5Qz9few2rNxXHrWEp0SDAEtdTkByGGpiaVj8US4LsSCR0f9z71ixFDzM/KXiYtOkxrGytJFKe5/NEvAIQMQ5WKilnDuAC5S7gTchoLWNIJc8qjD72noP551NqlKHPtnoKsGqpBZM6VRGtphjt8+v7GrD6P177mhpGt479JqqqqpGYzMR6v8htRVqUGAGju9vSHFgKo4dpBB2P3FxVrI0dud9HcjnagKhx+Z/sUJMyaJo0qFDbfne35oARUA51Z56z1/erCyNvUA/cUGtAs+vx7tp96JDMZ097R8VWNhlJKVBlAsQQxBEEF5Bd4qwPSNXnp6vTSajUhg8MD7hndr/atDKDe8gF3cf/LWdKy4aidWAsJ1u3elaEpESxjc63tsX9KcI7BiRYywcNcNN/mFHnRlMyNOrPb4qxiQkEBh/tLn7jYO2opuMEFTIzAOwcvclnsAwI9XtWsiLVg5SnYMf+uxM7vr0rqePeJni8TCGHgIwiMNKAjD/wByICjZyX5xXOUCfIdPmber0nDOUu3uH0i/KmRicZQHoQH92m3pvzo8ReKsBaiCEhKB+mIOUADkD+aQlyDaW2+JcVu8MwklTL/SG2HMEPv00E0vT8X4ejOACB5WLgT0Jvbd4Gla14miTGrffmKviFOSAnKHkM1oHr671Qwm05CinJ/qsNLn7dailFK5JKHfaNHmtKUPox31PK7UOJw4P6g+tTYqOtwXiGLgqzYSskERq9w+sGiWs3P3rIcYHmWEX0IJEQ0dKZhEEMVKkWAuR+kX+dHNTZrT7GIU0q9GeefOtCE5n0YydB/NYU4bqcSQwYEMIv8AmkcVxmUZUqcFnOhP21I96vnhHXf8bOJ45KUlCRcvml9fKxiY6fFcrE40hRIvsPg/P3oVLUsZUhUB2DwAHURfQOa5uJxKElTBSnSwnKyonVwC/XlV+M6PjuOUo+Y7OWtzLXrk8Rik+l2H7VWJiE/xt3NZsTv+Ki05EK3h6WG1/H5puIU5Us+aczszRly6vd/SkHt6i1Ug+HxcinZKmuFAkHkRrSjoxPOGadJmGmJPJzRosoa7Fy49I/I9udSYDVgVQ6U4AZW1d3cM1mZnBeb+kvSB3hfAHGxUYSSkFZYFasqR1VoKTxnDHDWUqYkFoL9CNwdK6PgPhauJx0YKCkKWpgVFgH3NF/k3g6+Exl4K1JUpJYlJcb/n70f6eOMhRBcQaoVYPKoQ2lAaeGxcqkqypUEKzFKgcqrFlS5BZiIgGh4jiMxUWCQok5UhhckAcg5A5UgVGoCmnnUogS7vq9UB6ev80BAfmouftVgwb7RY9fj2qs3bmgzAsGVOS4l9JcWN4nRtafwXC/UxE4flQVqSlKlKZKXLZlKtlGp0E1lUGP796UYEH+KaWzGwChSkFSF5FqS6VEvpmSbKSSHBvFaEYRBSsheUm/TY/wDYfFI4NJDN+oH50ZtYG99K18Rila1KISkq8xSkBADz5Uiw2A32q5E2p9Vxl/8A6fQPDOT015k6mjweGZQzJMyA1+lDh4AyuSQYhjLuXewZmauji8TmRhhTnInICST5XJAAP6ROjW5mtZGdKGD/AMZxM4dLsl2MESPew/FZCo5p/UAxdyQxLAvYhgNGEVeOSTNm/ox9qmIElZyghMAAl7BiXYO5+9KnDcmYeW5vp8CwtWvgeGQ2YqAIeBtYX5ijSCrMpb5zLnXd6DA4gqQcP/UF3gPBYkbt+1Pw/WjgiHUXJAmWnRhBmT7RTcJGjAnuO9qNOAMMACSQD/B50eCq5hhpp0iS9L6q1YgsQxs2vxWkYbmfiT1A6UzCQjQlmklg/QB26UQxgmwfU6EbB+v3qpwWsgwwx5PfSpiLQASFgxYwXj3u3vWLjlqDkmHY5RAd2HwfauXi8UTYM9z8ltqMkGunxHGkqJSQkWYE/wB0jFWl2SLsGJBn8B6wHGIYQdRb5I/NuVZl4zvctsOWvoCfSlaTqeHeNKwcZOIE4asuZhipzJsRIF7Ro9cbiOKJuzvoGZyS3OT8+yfq1WKouCXfRxoIDezelZ2qkDn7iqxVu0BJA0ebnMXN5FmECNwWXoVK77hqm0zPqgKCkOkpYiZChqCBHmkbWc3pWLJMuTJ5vL9aEmrVBiQOWm5qTUOo39v7oWolFy8d3qlJY77FjPMPp1FAUKJSyWclhZ+Zct60JNUltaRn4WMQQRBGz9+1NxOMJzZgCot5i7ggu4IME2n4vWRP9VGjv7UAYWJcO4jTKXdwBfpzpZNEEFs2gLaXlg3QH2qgoWZ7666G3xQFCiAGp/rrv6UKVDZ9use+vvV5nvoIi867XM8qAqoqqBqzv6e2/elAU1Rn1qK1qqDNKidunvPM+YyZpyBow06+56/ApKT89j5FbsFII1Ku77N+feoitnA4YSCsllBsoZ3O76M2r0Ci6j0b2s/egpmJjOkJsA5gAEk3c3Zhaw9TSwo2G45b77da1iKZiYZQSFCYv6GxmQR70/DS754iC1zDJ5detJwkEs9na4vLdLU5Koc6f0KtI/8Ax1EfUyskqIdoe5HWxpQwe7U/DxzlZywLs+up6tR4eC6VKcMltWJlmD3OsaUGmFiM0BockPLM8MW12s71r4DBGItnSneCQALqVD+oFvnIEgiVAMLTJ2ETf492eH4qUrVmXiJBQRmQNWZlAkOklgd3oN0AFSAFHLJZ2S2+jO00z6qVAISHUTcWLswG9zH9VyCpSBC2zBlZSd/0m2wi0ClrxGLA6s5dvR51t8UaMejwcLCSFHEcukhISqQofpJMgjkK4fE8WGIDg/jdtbj5rKeNLeV3PUxoBHIzWRa2hw+7+tK9DDEr3JB2+/x96BWKHdrDU6w7sLGzcxNZ14ugt9/iq4rAUgDMkjMMySQQ4/7B7iKm08AV78++lAcbTTp6XvSy9r9z9vijuHAZrs5cbl7H9wwiotUi8Qnf31N/elO3WjxIDPOoBccpsb+lLJ9+v4bt6kx8Pw6llkByxPoASo+gBPpSCatR777iq+/ffrQFE1CXqEVRFICVaHy9Q7tt7zQiiTY9NrSJ5fzQ0jRSrco+9Cab9N7SfteG9jSyKDWi9257TeJ9qFqIjmKqgKqyIHe99j3tR4GOpBJSSCQQSNjBFAVRQEIv9qrv96hEDn3bSoY07NARB79KsH3huf8AGtUBeRHz29b/AA7g/qhY+phYeUZ3xFJQSwPlQTKlHRI1oDADUIpmPiOXACRolLsOQck7mTrQpwibA+x/AoIxKtDI/azVs4Yxy7/apUq+U10MUIUryApSQBJzbZibQ7m2w3pYYG/Q9zUqVrGZuGomyXAm3zTQVZWdgSCRaRYtyn3qVKuFVISzb30to3q/tTELtGr25733ipUoNYaXLzzHrSD0ltT9h3apUpUwrxBScTHfVzaTGzTUqVFqmdS2BbQjzB41AG1vjrSwvU/YdmpUqTGOLyoWjKg5iDmIBUG0SdHeeg2peLxa15cyirKMqQouAn/qHsJtapUqTJCpmB79B382p/D8WEMUJAUAQSWUC7hwCPKQDGxD3tKlALQS4sCGIzANvIIY+vzSOvfPrUqUgpQ9ZoRV1KRqqdalSgI1QFj/ABV1KQbPDPEsTAxU4uCo4a0g5VM85WVcG7nTXQSMisSCGuQX1gEM+0/A2qVKYLIosrkvF9NdqlSkYRUqqlAHgIBUAo5QSxUXIHMgBy2wqscAKUAcwBIChDgWIBkAgelSpQQXLdKtZDnKCBoCXLcywc82HQVKlBqPxUKeVSpQT//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TEhUUExQWFRQXGB8ZGBgYGBsYHxodIB0fGhgXGRocHiggGB0lHBocIjEhJSksLi4uGCAzODMsNygtLisBCgoKDg0OFxAQFywcHBwsLCwsLCwsLCwsLCwsLCwsLCwsLCwsLCwsLCwsLCwsLCwsLCwsLCwsLCwsLCwsLCwsLP/AABEIAKgBLAMBIgACEQEDEQH/xAAbAAACAwEBAQAAAAAAAAAAAAACAwABBAUGB//EADgQAAEDAgQEBQMEAgICAgMAAAECESEAMQMSQVEEYXHwBSKBkaETscEy0eHxBkIjUhSSgrIVM2L/xAAYAQADAQEAAAAAAAAAAAAAAAAAAQIDBP/EAB0RAQEBAQEAAwEBAAAAAAAAAAABEQIxAxIhUUH/2gAMAwEAAhEDEQA/APjoI+Kj97VE/GtNwiEqBUnOkEZkuRm3DhinrVAmrIG/8cnbt6hHdqo0BAly35aqHf5FQ1KAhNVR26wbg7EHr8j3oaAp6Iqfc0LVb0ATVAKsJh++5+KcMGz6z3zpkQ1OIZH6h5pYGYJHmGjaPvTf/Fhx7axqdG/ahPDFn7PSjAzrGxcdvVBqNSKtTaBjrLiwsLu7n1FmoBWXv4+9GUlJII8wLaGR8GjQGLgl+Xz8PTMHBvaBqW9t+lGEV9OnZByEc9B+aNKbfNNThCWeP6k1WBDw4ZUlxZg4MsWUDbmBNTBRY/d/nfpypoToG0LkB31HT7t6Vq/SFMCUltTe6SWh4UwOh9aqROlKwSC6gXVMjQ697V0TwyMoJP0leVmCmIkKW7kuFAWDXtY5zw6siVkpyqgeYFURZ8wGz+lGnh4N7QCG29xf2FnaqkTaWOfmAdhMtMAMwN9NTSwlxflb1p5QpUMPUhIi92HfOt/CFH0QMg+qlTgeZ8QGAA/li9gS/s8Gl8MtKUlCw6FlJUQE5gz/AKVKs4eLFtayYgGZgWANxP7ffTm9MxFlSvOCSmGZyNJBttVqUzH+edqYUcSwSA2p7tR4GMkLSVJzpBcpcpzB5Diz71nTBABCZ1iee38Vt/8Ax/8AyLw8TEwkZApQIOZJIH6AtL5nZhLPtNAZ8RQJca+rfvRZ05DPnDNs2pfQz7PypPDYK1khKRYlyQkQCT5lECwNB9KHVOrac+tIB+sL3IZmteSTyjTX3rzPmeYcvuLGIgfe9FjIZmII2s+s26dihwgCLBxckge0zSM3CdZUVKsAVProAkCN4iKyFAd/9XuwtYw89Hp/Hp+mAlSGI8z6zDE+hjrWfjuJVj4ij/xoZLsGQDlFkgQVEC2pqbTZMZeYmGJYBKAGMh49aDiOFKFFK0qw1AsUKSpwdjZjypeJiz5Rl1Enbc61OMx1Yi1KWoqUS5US5J1L61Coznp8y1mq39fjqIqAOQznl+x/iqVYS/4qTRVQ99+9XiBiREbWPShIoCFUC0ch8nWhNX333rVhLwL96UGp6tCyGIuCDvzDgwehqmmjDhjzIsNJt660AGboaoUUQzu0v3G3zyrSngF/T+rkV9LNkzNGa+V92PyKZUBQEkh3ILQXBv5gqxEer11PCsEKIFc7hsJOVWYKzRkZgHecz3izVs4DEKCD33FVE3x73w//ABE4sgyayeJ/4irCIzA5QZAg82exq/AP8uVhFnrreI/5Z9UTJq/1P5I+e8Z4cEguWU4ZJFxMvy/PKuWtDFo+/wA/tXo/FcTOSa45wHYC+zdvSvInTMlgQ4JFyHaNrfPOtAbzMlgS4cykPABcZoIltHiaIDcSABbb1iKZ9NiCZtd5GnfKjFavh8TIQUgZhL/qfZwXEdOtNw8EZVHMxgBLXEkl9GIEc+VWnAsWLER1EHqHetmBhObEwwA3NhY66a1UibSVAFikAFmIBM6b63hhMANR4KcpGUedyBYggjKwcMTJ7EPRw5sHeI3qsRKdBlnryO9/zTxJWDjKwlpUg5VCxYRDOxfeljHcsqQS5EvuZuHoiSRES5NjprtFBhYZJZLBhe2p13/FI2nExwEkF2kgA2JDe39UnMWJcjZ4jdt/WmhACbl78ufTSi4JRCkqSplMf+tmLs+rfdqLTkUnh8QpBCTlEZvkjrNCnCTdnVubdO966mBwuZ0l8twnU81NHo9bfDzgj/8AYSEuAWAaJjfpS1WOAlMfpu8mA0w8P9628L4e3mIDaOX9Bv1tWj/IeLwQHws0lvMAw2br+DWPh+Pc/wDKHF1QJDbaaButVPSsuNWIUlOZGUlJ/RPvsRbV59sWOgZR/wARByCXDO5dTBIfaSWa5sN547CWWSoISATu50Aj0k3FASFBRKh5YIdiobAF6rNZ+OMcJh+5Ai+/L8VjXj/qvNjaNXbfaa2cWgkEj/UT7gA9JFcnicRlG19LX/1rPpcVx2PmLtlgakuWYl1O7kE+tZn/AL7tRBTxLmLO/Qb1VlPdizNHT71nVSIOUybvIvLetFh8O+oHVSE//ZQNAEHYa/b8b0QYfqBfkoD4ymaRlhWpky8/feZ51TN+ZG+h1HOgBpmcmBvAYHoOf550jLarJ/FW3KHF/Vg/TuKoigKqmpvD4ClqCUh1GwHv9hUS56dO2/ugAajCX3YW703puUZbuSSG2AAYu+rn21eGK4dizg6uOYB9NjTwaDA4ZSpSGZnM+WQMxaQHUJ561CSBl0+Ove9EFQRLcvam8OlOVRJIUGyjKCCC4USSYjlro1VE0gH799862JwFAJUUkBQOUkXYsWOsxWdaWjUQQ3u9aEBRZySOzD05CdDieCKE4eIThtigqASpymSPMkSjkNqpC3gEtudN9yw5XFZUpNPW2lWmwzFUIZzAJ66iCY50rEY+3T4q04pS7OHGUsdDcP29Bhpfr3rT9JPpljtr9p96NKC06Gz/AI9L0WFWrDOVKiSkPBe51DQ4tenhWiThurcXh7as+gA+KbgqSN/j8+kVjGK7EDl6860FHUnTvXpzoB/1wlMDzXcm8s4DSG5330zjBWpOjXJb4etGFwyQQDdnYt5fm5/LATRBy5T+lnL6zDbnlSMleAWy8tY/mqSzZUhzcsfLuJeadh+HrVlWoEJsE2cbmBfeurw3AMkhMAM7D09naovUjTnnXLwOAWtJSVgC+VyHJuRpHNqXg8IEnXofzXoEYDpZ4f3IGm56b1kx+FJ25t899aj7a0+uOepRsm+w1/usS15Zg+x+HrXxiCggGAbufgUPD4IDky4h++VUTPhEKMh9dm/a/wA0HEgJBMbRpFq2q4dAkEgcxDtZxeXAjauTxqytwAcsd/FVCdfw/wALRkCzmIW+WwNyz3DsAW5+tArHThFloGIG/SSQZScpzDQEu2rCnYXiASB5QkMAW5a6sS3zXF4niM6jlQ8KYMSQGcqJDFWUTMBph6vyM/aycTxJDs4BAdtW39Zrn463U5JO735z11pmKQer3f8AH5pGnXv81laqQxGIEv5QSzeaZe4Zvl9fRaSYIhtRE3E7/tT+M4w4hBIACUhKQIAADC8ndy5NKVgkJCpyEs7RmABKQdSAoe9Sbsf4pwvD4nEYY4pZRgEstQEi7bxuWLPSP8gwsBPEYieHUpWCFEIUoSRvXPwlAST6C+xHKKBeKX26R8CjQWk8p707tVpVfvo201Gtaddu+VV33G1SYity5v3J3NWjAJSpQZks7kAyWDAl1ejtrUVLxr7XgDu1HiJGno1i0EgnT96AENIZgT1IvrHYq+/2imKAAZ83R20kOBs1WQ0NoGJeNyJa4amFN0gaa8/z6URVpNUjDhyCzsDPrLNDjnPOm4OE6mFt7tziWfk9OAzEQmyXa3Pk5telJJV5RJPc+961cUEZlBGbIXAkEmNSwh+VqXgoadZHx96rCAlBAve4fnYjSwjkDWzBSxg+6QGmN+3FVg4LuTDDX8VEKIUGOVviqTp6EeX1Pfe9EtLFOVQMf6vBmC7ftIqsJbEwf0li5DE6j1jX3okLe7lgwc2DMPQRVSJtXj4eUkBWZMSLH3Dj1FBqdNWmP6oJvv8AaQ3LvenIVtYP38U00aUczzenJAzh0uCQ4GodyH0paSoiL6v9xT8NDAGSXYRGjay809Th3FYSPqKOEjIkuUpfNlDu2YyetTP9NtVN6jePSj4PBUuwck/YnWu94T4ExOJiB1GQNhUddyNePjvTl8F4ViYvmxQADfMxUdgBpbt66/0sLCS62yiwIt8Oa6mDgFZy4QHM7b+34rpYP+PoHmX5lc7DoNK578u+OmfFJ68+nDXi5VJTkDuSRJGzf6j9udaeKQkO0bB7erB9a9GvASEkA+n2rzPiWKxMWqd2rzGEKLnbtqDiOIaDBOtunxSsTi0kBrm2k/tXK4jFJLqU8s1ohiZ3b25VrGNoOLQCQtiEzcu5EPyoMfGDCk4+I+v89NqxZlqUyQRBDNoR8wb1cTQY/FEqh8rFn1eKtGIoBhG/3atHDeD4mJifSwkFS3bKk5rCSCII19aw8bgqQVJUCFJLEEWa71Xid1eNjM4zRy+L6fNYcTilsUucqiFM8EyH5wVD1NKXiz2aHMJZiDuzj1/O1RaMKJoSfarNRrHvnUmFRonN7aOBdhb7P1fWj4XDSpSQtWRJIClMVZQbnKJU12G1BipAJALhyxs40LaPSMIVVqXv0qIUR66fOtCtTs8sGHTakFlLd8n96IoA1c6MxBli5ePafWqJfUess2m4E1SFMXBYiQbMRINANxsJnnMxLkCOoVcg8wKL6RR+oGRYjcOD/wCpCgelUFE/7fqu5aTvvUQJ/n36XpgxCiCCklJ3fXcEWhqgU/6nPZ/OnWtWMcNyMNSijKn9YAOZg4YaO4B2Z6ThnYO0kj0A03PzTJTk3L631Nmv7cq2MkKdmDQIPQEsPUtM0rDws58oliSBycm50AprHv8ANVA2JwuH+hiZvqfXzD6dsuX/AGzauzNWLDRYO1beH4bBODjHExFJxkFP00BLpXLKdX+pAmtHivA4eD9LL9QFeClagsAHMqUlDO6CGLwbiqTaylQBYuyQ0fbl+KThJGnzR8acRX/LiE/8hJd3zFwVHd5FOxcAMClf1CT5gkQAydYlyxDbTIqpGdqioWaXvsJhura0xWCcruDLCzxJ5gT0M7Vs/wAb8NOOVhK04YQhSysvAENAN3b1ocNBYACd3Zi29XE6zpwnDD5AezMeX7WquDws3++QEF8zsWDhIbU2ZrkemvLd2PJ96atBxllX00YYCQAEggQGe+tydXqabPw9gCPI7ODJPIkcq63hPhZUVKxMNKkEMgKKnBcHN7aHemcH4Ql0lQkABg7O3y9el4PBHOHcCTYsA5A5Vn31ka/HxbQeE+HhAA9o7avR8D4GtYBJKUmx1OtiPatv+P8AhjMvET5pZLuACBpXpk4bCuW73f12bOPyON/4QQGFcvjkH4jrXoeLrzviWOADTxO64XEcVlLO5Ym9g/zXm/GOLJgDrXS8Tx/L/q4KmIABYl2Jue2rzvE4wDy0XquOU99/peLxAGoMNboYf71zOLxXLCxFu+5p/D8TgNijEC1KKf8AiKSwCn/23DbVq8H8FXjEJQl1KgA/mtpGWuNjF+cezh9dfil4mNldo5O/O8Oa6P8AkvgWLwq8uKnKTNcDGxMyjmO7EC50e2uuno1Vv8TY3+EePYvDYn1cJRSsWN+t+tZvE/FMXFK1KJOcgqJYuZIlol656yTLv7w0D4pee/7dt1qbRiD0NWrFKnJJJOvfKtWHw6VDy4gjCKl5yESP9Eyc8AEWcw0VlUGYEwZLG1xI3E3351JgUbnvuX96opDBnJlw1ti+tzppq9Vm0jTvkKmWkAU3A4dS1pQhJUtRASA7kmwA3pYqgqkaz0qiD/VWSTQmgzV5Tb0hnsGvEOX3iqSBuxE/kM2vO1rVZUCTHIDSzO/JhHZLBTBbQEm0Mbz1ECb0yWhBZyGBdjpaznqNaNKHZv33ltBE316UeEsJQCHzBb3BSA2qTKuZswYu9TCx228wY7eobcP7UEFKyBGvpD26PNGhFt+cNNCFg3iG/Y+1PTgqOXKkl/LAuqITuZEc6oDSr9QLTEM0Ea6Wv1osHDL96c/SncGgKICiEpLDMRA0cgByw5Gm8XwisJwosYGXOCZAWCyS+UpI9X1iqkTavFwwk5YJgXdz32aJDqypSCVkveDAKW2MqJD1m+gCEqFjBJLsXLaXbr+K0YWDLAQHu32I2qoms6cNyHLPDl7dBox+a2K4Rk5iCkEOl4zWBA3L7c7WpKsNjy39Cw+GosNLCRq7t7h9qpJ+Egs4cA3Noe0XH7cqalBJYSIi2tup72pSVZhYCzGzMG9X/FbE4aicxELHlAZgOQukO7Dai0pDsDgVO2YGbpYv5tFWaLj813PCfDQC2UqUSwyjX/qkb0vhSkhP+sTrqfYWjqa38MA7m29vj5qOum3PJmXIxytm/Slj1k6cp1r03g3BBJEOS5J2e1cnhOGBlTM8Cu54asAO52aQPbWubrq2urnmSPR8OthFOxOKABrgK4sJLSTsTb9qz8X4nDPRKm8tXifibJrxviniwlzU8W8Q515sqViLAFyWH4qued9FuB4viFKYm1wLP+1YOKwzOYgJsToD/wBYF6DiOIU5QCGzOebQBy19/Z/BpwVkpxsVWGEIUUlKczquxbffYVtI57WTE4ZKC7hRYEMYDhx68tNafwn+Q4nD4iVJ8pQZIE+xvH3FcXicbKcs8zP2vpXMXivd3p0PTf5L/lOJxagrEOZhAENXl8XFcvSlKqnjntp771GmMXbnJLs1nifalYihs0+nQdOtQmqNILzliBY1eIS8t6UATrUJ/r8UgJJn8/vEjlRjAVkz5TkzZSrTMQSEvuwJbkaUUFgWg2/NQmg1v0+OzftqED+qh6N3eoaRrJ2tz7ioE1AmO+bD1AqqAZmkkD4BA12YftUQkRdzDMNYh++dFqTAjT/10t3vQKOhn5+aZCBbmLVowuDUUZ2OSzmxLWHP+LUKAS6gLAOWgcztOtdrhPF8U8OnhApJwUr+rlVlSMwEurmYEh+Tw4Vcr6HMECHYAHdj/tfqzWrThoKgEhRaYeH9WFgPis5RLCerDpWtPlBEF+w2vc1UhVt4hGGgIOGtRUzr8oGVQkhJCjmFi8XtWTCWWULZvmXI929tNaSlydBsTN22DzT0tqGcAQQBDaNtpEl+VWhEryhg7O/roRqI510OB4fE4havooSlkleUqH6UiT5jJuW9gzVh+iGASoeY6fqDWfZzNyLbVeIvKGQ8jzOReQ4EMJA5SdRTIGMogaXvq5A1uaJC4CybwUh3AGtm5XNLSslyrKOUDryEi1bOHwXIO0+l9JNqR41eG8IplEJzhKQVh2yuoBJBBmW3E9DR+H8WVDJlSWJZxbfnlAnlJ3rPiKClKJck8/knWncEcqVN0LBzuDvp29T1V88u9wigWcREC51rqYSQ940HtflXP8OwMTEHkBWpiSACSAHkxTwWYAsRd6y6u/jo5mPR4BDQX7uKLD4jMWkS0nL86etcDE48hsv6udvbal4vFqKQCJdyX9Ga3rUfW1X2x2jxyUuw/muVx/HEz9qxOSd95tWbNOjksH58ta154ZdfIDiMYO6mJIgGA+jVy+O4lOUi6vgDQDV39L1r41IS7ypnfa3LrXn+JxGLz0NaTnGV71WJi5Qz9few2rNxXHrWEp0SDAEtdTkByGGpiaVj8US4LsSCR0f9z71ixFDzM/KXiYtOkxrGytJFKe5/NEvAIQMQ5WKilnDuAC5S7gTchoLWNIJc8qjD72noP551NqlKHPtnoKsGqpBZM6VRGtphjt8+v7GrD6P177mhpGt479JqqqqpGYzMR6v8htRVqUGAGju9vSHFgKo4dpBB2P3FxVrI0dud9HcjnagKhx+Z/sUJMyaJo0qFDbfne35oARUA51Z56z1/erCyNvUA/cUGtAs+vx7tp96JDMZ097R8VWNhlJKVBlAsQQxBEEF5Bd4qwPSNXnp6vTSajUhg8MD7hndr/atDKDe8gF3cf/LWdKy4aidWAsJ1u3elaEpESxjc63tsX9KcI7BiRYywcNcNN/mFHnRlMyNOrPb4qxiQkEBh/tLn7jYO2opuMEFTIzAOwcvclnsAwI9XtWsiLVg5SnYMf+uxM7vr0rqePeJni8TCGHgIwiMNKAjD/wByICjZyX5xXOUCfIdPmber0nDOUu3uH0i/KmRicZQHoQH92m3pvzo8ReKsBaiCEhKB+mIOUADkD+aQlyDaW2+JcVu8MwklTL/SG2HMEPv00E0vT8X4ejOACB5WLgT0Jvbd4Gla14miTGrffmKviFOSAnKHkM1oHr671Qwm05CinJ/qsNLn7dailFK5JKHfaNHmtKUPox31PK7UOJw4P6g+tTYqOtwXiGLgqzYSskERq9w+sGiWs3P3rIcYHmWEX0IJEQ0dKZhEEMVKkWAuR+kX+dHNTZrT7GIU0q9GeefOtCE5n0YydB/NYU4bqcSQwYEMIv8AmkcVxmUZUqcFnOhP21I96vnhHXf8bOJ45KUlCRcvml9fKxiY6fFcrE40hRIvsPg/P3oVLUsZUhUB2DwAHURfQOa5uJxKElTBSnSwnKyonVwC/XlV+M6PjuOUo+Y7OWtzLXrk8Rik+l2H7VWJiE/xt3NZsTv+Ki05EK3h6WG1/H5puIU5Us+aczszRly6vd/SkHt6i1Ug+HxcinZKmuFAkHkRrSjoxPOGadJmGmJPJzRosoa7Fy49I/I9udSYDVgVQ6U4AZW1d3cM1mZnBeb+kvSB3hfAHGxUYSSkFZYFasqR1VoKTxnDHDWUqYkFoL9CNwdK6PgPhauJx0YKCkKWpgVFgH3NF/k3g6+Exl4K1JUpJYlJcb/n70f6eOMhRBcQaoVYPKoQ2lAaeGxcqkqypUEKzFKgcqrFlS5BZiIgGh4jiMxUWCQok5UhhckAcg5A5UgVGoCmnnUogS7vq9UB6ev80BAfmouftVgwb7RY9fj2qs3bmgzAsGVOS4l9JcWN4nRtafwXC/UxE4flQVqSlKlKZKXLZlKtlGp0E1lUGP796UYEH+KaWzGwChSkFSF5FqS6VEvpmSbKSSHBvFaEYRBSsheUm/TY/wDYfFI4NJDN+oH50ZtYG99K18Rila1KISkq8xSkBADz5Uiw2A32q5E2p9Vxl/8A6fQPDOT015k6mjweGZQzJMyA1+lDh4AyuSQYhjLuXewZmauji8TmRhhTnInICST5XJAAP6ROjW5mtZGdKGD/AMZxM4dLsl2MESPew/FZCo5p/UAxdyQxLAvYhgNGEVeOSTNm/ox9qmIElZyghMAAl7BiXYO5+9KnDcmYeW5vp8CwtWvgeGQ2YqAIeBtYX5ijSCrMpb5zLnXd6DA4gqQcP/UF3gPBYkbt+1Pw/WjgiHUXJAmWnRhBmT7RTcJGjAnuO9qNOAMMACSQD/B50eCq5hhpp0iS9L6q1YgsQxs2vxWkYbmfiT1A6UzCQjQlmklg/QB26UQxgmwfU6EbB+v3qpwWsgwwx5PfSpiLQASFgxYwXj3u3vWLjlqDkmHY5RAd2HwfauXi8UTYM9z8ltqMkGunxHGkqJSQkWYE/wB0jFWl2SLsGJBn8B6wHGIYQdRb5I/NuVZl4zvctsOWvoCfSlaTqeHeNKwcZOIE4asuZhipzJsRIF7Ro9cbiOKJuzvoGZyS3OT8+yfq1WKouCXfRxoIDezelZ2qkDn7iqxVu0BJA0ebnMXN5FmECNwWXoVK77hqm0zPqgKCkOkpYiZChqCBHmkbWc3pWLJMuTJ5vL9aEmrVBiQOWm5qTUOo39v7oWolFy8d3qlJY77FjPMPp1FAUKJSyWclhZ+Zct60JNUltaRn4WMQQRBGz9+1NxOMJzZgCot5i7ggu4IME2n4vWRP9VGjv7UAYWJcO4jTKXdwBfpzpZNEEFs2gLaXlg3QH2qgoWZ7666G3xQFCiAGp/rrv6UKVDZ9use+vvV5nvoIi867XM8qAqoqqBqzv6e2/elAU1Rn1qK1qqDNKidunvPM+YyZpyBow06+56/ApKT89j5FbsFII1Ku77N+feoitnA4YSCsllBsoZ3O76M2r0Ci6j0b2s/egpmJjOkJsA5gAEk3c3Zhaw9TSwo2G45b77da1iKZiYZQSFCYv6GxmQR70/DS754iC1zDJ5detJwkEs9na4vLdLU5Koc6f0KtI/8Ax1EfUyskqIdoe5HWxpQwe7U/DxzlZywLs+up6tR4eC6VKcMltWJlmD3OsaUGmFiM0BockPLM8MW12s71r4DBGItnSneCQALqVD+oFvnIEgiVAMLTJ2ETf492eH4qUrVmXiJBQRmQNWZlAkOklgd3oN0AFSAFHLJZ2S2+jO00z6qVAISHUTcWLswG9zH9VyCpSBC2zBlZSd/0m2wi0ClrxGLA6s5dvR51t8UaMejwcLCSFHEcukhISqQofpJMgjkK4fE8WGIDg/jdtbj5rKeNLeV3PUxoBHIzWRa2hw+7+tK9DDEr3JB2+/x96BWKHdrDU6w7sLGzcxNZ14ugt9/iq4rAUgDMkjMMySQQ4/7B7iKm08AV78++lAcbTTp6XvSy9r9z9vijuHAZrs5cbl7H9wwiotUi8Qnf31N/elO3WjxIDPOoBccpsb+lLJ9+v4bt6kx8Pw6llkByxPoASo+gBPpSCatR777iq+/ffrQFE1CXqEVRFICVaHy9Q7tt7zQiiTY9NrSJ5fzQ0jRSrco+9Cab9N7SfteG9jSyKDWi9257TeJ9qFqIjmKqgKqyIHe99j3tR4GOpBJSSCQQSNjBFAVRQEIv9qrv96hEDn3bSoY07NARB79KsH3huf8AGtUBeRHz29b/AA7g/qhY+phYeUZ3xFJQSwPlQTKlHRI1oDADUIpmPiOXACRolLsOQck7mTrQpwibA+x/AoIxKtDI/azVs4Yxy7/apUq+U10MUIUryApSQBJzbZibQ7m2w3pYYG/Q9zUqVrGZuGomyXAm3zTQVZWdgSCRaRYtyn3qVKuFVISzb30to3q/tTELtGr25733ipUoNYaXLzzHrSD0ltT9h3apUpUwrxBScTHfVzaTGzTUqVFqmdS2BbQjzB41AG1vjrSwvU/YdmpUqTGOLyoWjKg5iDmIBUG0SdHeeg2peLxa15cyirKMqQouAn/qHsJtapUqTJCpmB79B382p/D8WEMUJAUAQSWUC7hwCPKQDGxD3tKlALQS4sCGIzANvIIY+vzSOvfPrUqUgpQ9ZoRV1KRqqdalSgI1QFj/ABV1KQbPDPEsTAxU4uCo4a0g5VM85WVcG7nTXQSMisSCGuQX1gEM+0/A2qVKYLIosrkvF9NdqlSkYRUqqlAHgIBUAo5QSxUXIHMgBy2wqscAKUAcwBIChDgWIBkAgelSpQQXLdKtZDnKCBoCXLcywc82HQVKlBqPxUKeVSpQT//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UUExQWFRQXGB8ZGBgYGBsYHxodIB0fGhgXGRocHiggGB0lHBocIjEhJSksLi4uGCAzODMsNygtLisBCgoKDg0OFxAQFywcHBwsLCwsLCwsLCwsLCwsLCwsLCwsLCwsLCwsLCwsLCwsLCwsLCwsLCwsLCwsLCwsLCwsLP/AABEIAKgBLAMBIgACEQEDEQH/xAAbAAACAwEBAQAAAAAAAAAAAAACAwABBAUGB//EADgQAAEDAgQEBQMEAgICAgMAAAECESEAMQMSQVEEYXHwBSKBkaETscEy0eHxBkIjUhSSgrIVM2L/xAAYAQADAQEAAAAAAAAAAAAAAAAAAQIDBP/EAB0RAQEBAQEAAwEBAAAAAAAAAAABEQIxAxIhUUH/2gAMAwEAAhEDEQA/APjoI+Kj97VE/GtNwiEqBUnOkEZkuRm3DhinrVAmrIG/8cnbt6hHdqo0BAly35aqHf5FQ1KAhNVR26wbg7EHr8j3oaAp6Iqfc0LVb0ATVAKsJh++5+KcMGz6z3zpkQ1OIZH6h5pYGYJHmGjaPvTf/Fhx7axqdG/ahPDFn7PSjAzrGxcdvVBqNSKtTaBjrLiwsLu7n1FmoBWXv4+9GUlJII8wLaGR8GjQGLgl+Xz8PTMHBvaBqW9t+lGEV9OnZByEc9B+aNKbfNNThCWeP6k1WBDw4ZUlxZg4MsWUDbmBNTBRY/d/nfpypoToG0LkB31HT7t6Vq/SFMCUltTe6SWh4UwOh9aqROlKwSC6gXVMjQ697V0TwyMoJP0leVmCmIkKW7kuFAWDXtY5zw6siVkpyqgeYFURZ8wGz+lGnh4N7QCG29xf2FnaqkTaWOfmAdhMtMAMwN9NTSwlxflb1p5QpUMPUhIi92HfOt/CFH0QMg+qlTgeZ8QGAA/li9gS/s8Gl8MtKUlCw6FlJUQE5gz/AKVKs4eLFtayYgGZgWANxP7ffTm9MxFlSvOCSmGZyNJBttVqUzH+edqYUcSwSA2p7tR4GMkLSVJzpBcpcpzB5Diz71nTBABCZ1iee38Vt/8Ax/8AyLw8TEwkZApQIOZJIH6AtL5nZhLPtNAZ8RQJca+rfvRZ05DPnDNs2pfQz7PypPDYK1khKRYlyQkQCT5lECwNB9KHVOrac+tIB+sL3IZmteSTyjTX3rzPmeYcvuLGIgfe9FjIZmII2s+s26dihwgCLBxckge0zSM3CdZUVKsAVProAkCN4iKyFAd/9XuwtYw89Hp/Hp+mAlSGI8z6zDE+hjrWfjuJVj4ij/xoZLsGQDlFkgQVEC2pqbTZMZeYmGJYBKAGMh49aDiOFKFFK0qw1AsUKSpwdjZjypeJiz5Rl1Enbc61OMx1Yi1KWoqUS5US5J1L61Coznp8y1mq39fjqIqAOQznl+x/iqVYS/4qTRVQ99+9XiBiREbWPShIoCFUC0ch8nWhNX333rVhLwL96UGp6tCyGIuCDvzDgwehqmmjDhjzIsNJt660AGboaoUUQzu0v3G3zyrSngF/T+rkV9LNkzNGa+V92PyKZUBQEkh3ILQXBv5gqxEer11PCsEKIFc7hsJOVWYKzRkZgHecz3izVs4DEKCD33FVE3x73w//ABE4sgyayeJ/4irCIzA5QZAg82exq/AP8uVhFnrreI/5Z9UTJq/1P5I+e8Z4cEguWU4ZJFxMvy/PKuWtDFo+/wA/tXo/FcTOSa45wHYC+zdvSvInTMlgQ4JFyHaNrfPOtAbzMlgS4cykPABcZoIltHiaIDcSABbb1iKZ9NiCZtd5GnfKjFavh8TIQUgZhL/qfZwXEdOtNw8EZVHMxgBLXEkl9GIEc+VWnAsWLER1EHqHetmBhObEwwA3NhY66a1UibSVAFikAFmIBM6b63hhMANR4KcpGUedyBYggjKwcMTJ7EPRw5sHeI3qsRKdBlnryO9/zTxJWDjKwlpUg5VCxYRDOxfeljHcsqQS5EvuZuHoiSRES5NjprtFBhYZJZLBhe2p13/FI2nExwEkF2kgA2JDe39UnMWJcjZ4jdt/WmhACbl78ufTSi4JRCkqSplMf+tmLs+rfdqLTkUnh8QpBCTlEZvkjrNCnCTdnVubdO966mBwuZ0l8twnU81NHo9bfDzgj/8AYSEuAWAaJjfpS1WOAlMfpu8mA0w8P9628L4e3mIDaOX9Bv1tWj/IeLwQHws0lvMAw2br+DWPh+Pc/wDKHF1QJDbaaButVPSsuNWIUlOZGUlJ/RPvsRbV59sWOgZR/wARByCXDO5dTBIfaSWa5sN547CWWSoISATu50Aj0k3FASFBRKh5YIdiobAF6rNZ+OMcJh+5Ai+/L8VjXj/qvNjaNXbfaa2cWgkEj/UT7gA9JFcnicRlG19LX/1rPpcVx2PmLtlgakuWYl1O7kE+tZn/AL7tRBTxLmLO/Qb1VlPdizNHT71nVSIOUybvIvLetFh8O+oHVSE//ZQNAEHYa/b8b0QYfqBfkoD4ymaRlhWpky8/feZ51TN+ZG+h1HOgBpmcmBvAYHoOf550jLarJ/FW3KHF/Vg/TuKoigKqmpvD4ClqCUh1GwHv9hUS56dO2/ugAajCX3YW703puUZbuSSG2AAYu+rn21eGK4dizg6uOYB9NjTwaDA4ZSpSGZnM+WQMxaQHUJ561CSBl0+Ove9EFQRLcvam8OlOVRJIUGyjKCCC4USSYjlro1VE0gH799862JwFAJUUkBQOUkXYsWOsxWdaWjUQQ3u9aEBRZySOzD05CdDieCKE4eIThtigqASpymSPMkSjkNqpC3gEtudN9yw5XFZUpNPW2lWmwzFUIZzAJ66iCY50rEY+3T4q04pS7OHGUsdDcP29Bhpfr3rT9JPpljtr9p96NKC06Gz/AI9L0WFWrDOVKiSkPBe51DQ4tenhWiThurcXh7as+gA+KbgqSN/j8+kVjGK7EDl6860FHUnTvXpzoB/1wlMDzXcm8s4DSG5330zjBWpOjXJb4etGFwyQQDdnYt5fm5/LATRBy5T+lnL6zDbnlSMleAWy8tY/mqSzZUhzcsfLuJeadh+HrVlWoEJsE2cbmBfeurw3AMkhMAM7D09naovUjTnnXLwOAWtJSVgC+VyHJuRpHNqXg8IEnXofzXoEYDpZ4f3IGm56b1kx+FJ25t899aj7a0+uOepRsm+w1/usS15Zg+x+HrXxiCggGAbufgUPD4IDky4h++VUTPhEKMh9dm/a/wA0HEgJBMbRpFq2q4dAkEgcxDtZxeXAjauTxqytwAcsd/FVCdfw/wALRkCzmIW+WwNyz3DsAW5+tArHThFloGIG/SSQZScpzDQEu2rCnYXiASB5QkMAW5a6sS3zXF4niM6jlQ8KYMSQGcqJDFWUTMBph6vyM/aycTxJDs4BAdtW39Zrn463U5JO735z11pmKQer3f8AH5pGnXv81laqQxGIEv5QSzeaZe4Zvl9fRaSYIhtRE3E7/tT+M4w4hBIACUhKQIAADC8ndy5NKVgkJCpyEs7RmABKQdSAoe9Sbsf4pwvD4nEYY4pZRgEstQEi7bxuWLPSP8gwsBPEYieHUpWCFEIUoSRvXPwlAST6C+xHKKBeKX26R8CjQWk8p707tVpVfvo201Gtaddu+VV33G1SYity5v3J3NWjAJSpQZks7kAyWDAl1ejtrUVLxr7XgDu1HiJGno1i0EgnT96AENIZgT1IvrHYq+/2imKAAZ83R20kOBs1WQ0NoGJeNyJa4amFN0gaa8/z6URVpNUjDhyCzsDPrLNDjnPOm4OE6mFt7tziWfk9OAzEQmyXa3Pk5telJJV5RJPc+961cUEZlBGbIXAkEmNSwh+VqXgoadZHx96rCAlBAve4fnYjSwjkDWzBSxg+6QGmN+3FVg4LuTDDX8VEKIUGOVviqTp6EeX1Pfe9EtLFOVQMf6vBmC7ftIqsJbEwf0li5DE6j1jX3okLe7lgwc2DMPQRVSJtXj4eUkBWZMSLH3Dj1FBqdNWmP6oJvv8AaQ3LvenIVtYP38U00aUczzenJAzh0uCQ4GodyH0paSoiL6v9xT8NDAGSXYRGjay809Th3FYSPqKOEjIkuUpfNlDu2YyetTP9NtVN6jePSj4PBUuwck/YnWu94T4ExOJiB1GQNhUddyNePjvTl8F4ViYvmxQADfMxUdgBpbt66/0sLCS62yiwIt8Oa6mDgFZy4QHM7b+34rpYP+PoHmX5lc7DoNK578u+OmfFJ68+nDXi5VJTkDuSRJGzf6j9udaeKQkO0bB7erB9a9GvASEkA+n2rzPiWKxMWqd2rzGEKLnbtqDiOIaDBOtunxSsTi0kBrm2k/tXK4jFJLqU8s1ohiZ3b25VrGNoOLQCQtiEzcu5EPyoMfGDCk4+I+v89NqxZlqUyQRBDNoR8wb1cTQY/FEqh8rFn1eKtGIoBhG/3atHDeD4mJifSwkFS3bKk5rCSCII19aw8bgqQVJUCFJLEEWa71Xid1eNjM4zRy+L6fNYcTilsUucqiFM8EyH5wVD1NKXiz2aHMJZiDuzj1/O1RaMKJoSfarNRrHvnUmFRonN7aOBdhb7P1fWj4XDSpSQtWRJIClMVZQbnKJU12G1BipAJALhyxs40LaPSMIVVqXv0qIUR66fOtCtTs8sGHTakFlLd8n96IoA1c6MxBli5ePafWqJfUess2m4E1SFMXBYiQbMRINANxsJnnMxLkCOoVcg8wKL6RR+oGRYjcOD/wCpCgelUFE/7fqu5aTvvUQJ/n36XpgxCiCCklJ3fXcEWhqgU/6nPZ/OnWtWMcNyMNSijKn9YAOZg4YaO4B2Z6ThnYO0kj0A03PzTJTk3L631Nmv7cq2MkKdmDQIPQEsPUtM0rDws58oliSBycm50AprHv8ANVA2JwuH+hiZvqfXzD6dsuX/AGzauzNWLDRYO1beH4bBODjHExFJxkFP00BLpXLKdX+pAmtHivA4eD9LL9QFeClagsAHMqUlDO6CGLwbiqTaylQBYuyQ0fbl+KThJGnzR8acRX/LiE/8hJd3zFwVHd5FOxcAMClf1CT5gkQAydYlyxDbTIqpGdqioWaXvsJhura0xWCcruDLCzxJ5gT0M7Vs/wAb8NOOVhK04YQhSysvAENAN3b1ocNBYACd3Zi29XE6zpwnDD5AezMeX7WquDws3++QEF8zsWDhIbU2ZrkemvLd2PJ96atBxllX00YYCQAEggQGe+tydXqabPw9gCPI7ODJPIkcq63hPhZUVKxMNKkEMgKKnBcHN7aHemcH4Ql0lQkABg7O3y9el4PBHOHcCTYsA5A5Vn31ka/HxbQeE+HhAA9o7avR8D4GtYBJKUmx1OtiPatv+P8AhjMvET5pZLuACBpXpk4bCuW73f12bOPyON/4QQGFcvjkH4jrXoeLrzviWOADTxO64XEcVlLO5Ym9g/zXm/GOLJgDrXS8Tx/L/q4KmIABYl2Jue2rzvE4wDy0XquOU99/peLxAGoMNboYf71zOLxXLCxFu+5p/D8TgNijEC1KKf8AiKSwCn/23DbVq8H8FXjEJQl1KgA/mtpGWuNjF+cezh9dfil4mNldo5O/O8Oa6P8AkvgWLwq8uKnKTNcDGxMyjmO7EC50e2uuno1Vv8TY3+EePYvDYn1cJRSsWN+t+tZvE/FMXFK1KJOcgqJYuZIlol656yTLv7w0D4pee/7dt1qbRiD0NWrFKnJJJOvfKtWHw6VDy4gjCKl5yESP9Eyc8AEWcw0VlUGYEwZLG1xI3E3351JgUbnvuX96opDBnJlw1ti+tzppq9Vm0jTvkKmWkAU3A4dS1pQhJUtRASA7kmwA3pYqgqkaz0qiD/VWSTQmgzV5Tb0hnsGvEOX3iqSBuxE/kM2vO1rVZUCTHIDSzO/JhHZLBTBbQEm0Mbz1ECb0yWhBZyGBdjpaznqNaNKHZv33ltBE316UeEsJQCHzBb3BSA2qTKuZswYu9TCx228wY7eobcP7UEFKyBGvpD26PNGhFt+cNNCFg3iG/Y+1PTgqOXKkl/LAuqITuZEc6oDSr9QLTEM0Ea6Wv1osHDL96c/SncGgKICiEpLDMRA0cgByw5Gm8XwisJwosYGXOCZAWCyS+UpI9X1iqkTavFwwk5YJgXdz32aJDqypSCVkveDAKW2MqJD1m+gCEqFjBJLsXLaXbr+K0YWDLAQHu32I2qoms6cNyHLPDl7dBox+a2K4Rk5iCkEOl4zWBA3L7c7WpKsNjy39Cw+GosNLCRq7t7h9qpJ+Egs4cA3Noe0XH7cqalBJYSIi2tup72pSVZhYCzGzMG9X/FbE4aicxELHlAZgOQukO7Dai0pDsDgVO2YGbpYv5tFWaLj813PCfDQC2UqUSwyjX/qkb0vhSkhP+sTrqfYWjqa38MA7m29vj5qOum3PJmXIxytm/Slj1k6cp1r03g3BBJEOS5J2e1cnhOGBlTM8Cu54asAO52aQPbWubrq2urnmSPR8OthFOxOKABrgK4sJLSTsTb9qz8X4nDPRKm8tXifibJrxviniwlzU8W8Q515sqViLAFyWH4qued9FuB4viFKYm1wLP+1YOKwzOYgJsToD/wBYF6DiOIU5QCGzOebQBy19/Z/BpwVkpxsVWGEIUUlKczquxbffYVtI57WTE4ZKC7hRYEMYDhx68tNafwn+Q4nD4iVJ8pQZIE+xvH3FcXicbKcs8zP2vpXMXivd3p0PTf5L/lOJxagrEOZhAENXl8XFcvSlKqnjntp771GmMXbnJLs1nifalYihs0+nQdOtQmqNILzliBY1eIS8t6UATrUJ/r8UgJJn8/vEjlRjAVkz5TkzZSrTMQSEvuwJbkaUUFgWg2/NQmg1v0+OzftqED+qh6N3eoaRrJ2tz7ioE1AmO+bD1AqqAZmkkD4BA12YftUQkRdzDMNYh++dFqTAjT/10t3vQKOhn5+aZCBbmLVowuDUUZ2OSzmxLWHP+LUKAS6gLAOWgcztOtdrhPF8U8OnhApJwUr+rlVlSMwEurmYEh+Tw4Vcr6HMECHYAHdj/tfqzWrThoKgEhRaYeH9WFgPis5RLCerDpWtPlBEF+w2vc1UhVt4hGGgIOGtRUzr8oGVQkhJCjmFi8XtWTCWWULZvmXI929tNaSlydBsTN22DzT0tqGcAQQBDaNtpEl+VWhEryhg7O/roRqI510OB4fE4havooSlkleUqH6UiT5jJuW9gzVh+iGASoeY6fqDWfZzNyLbVeIvKGQ8jzOReQ4EMJA5SdRTIGMogaXvq5A1uaJC4CybwUh3AGtm5XNLSslyrKOUDryEi1bOHwXIO0+l9JNqR41eG8IplEJzhKQVh2yuoBJBBmW3E9DR+H8WVDJlSWJZxbfnlAnlJ3rPiKClKJck8/knWncEcqVN0LBzuDvp29T1V88u9wigWcREC51rqYSQ940HtflXP8OwMTEHkBWpiSACSAHkxTwWYAsRd6y6u/jo5mPR4BDQX7uKLD4jMWkS0nL86etcDE48hsv6udvbal4vFqKQCJdyX9Ga3rUfW1X2x2jxyUuw/muVx/HEz9qxOSd95tWbNOjksH58ta154ZdfIDiMYO6mJIgGA+jVy+O4lOUi6vgDQDV39L1r41IS7ypnfa3LrXn+JxGLz0NaTnGV71WJi5Qz9few2rNxXHrWEp0SDAEtdTkByGGpiaVj8US4LsSCR0f9z71ixFDzM/KXiYtOkxrGytJFKe5/NEvAIQMQ5WKilnDuAC5S7gTchoLWNIJc8qjD72noP551NqlKHPtnoKsGqpBZM6VRGtphjt8+v7GrD6P177mhpGt479JqqqqpGYzMR6v8htRVqUGAGju9vSHFgKo4dpBB2P3FxVrI0dud9HcjnagKhx+Z/sUJMyaJo0qFDbfne35oARUA51Z56z1/erCyNvUA/cUGtAs+vx7tp96JDMZ097R8VWNhlJKVBlAsQQxBEEF5Bd4qwPSNXnp6vTSajUhg8MD7hndr/atDKDe8gF3cf/LWdKy4aidWAsJ1u3elaEpESxjc63tsX9KcI7BiRYywcNcNN/mFHnRlMyNOrPb4qxiQkEBh/tLn7jYO2opuMEFTIzAOwcvclnsAwI9XtWsiLVg5SnYMf+uxM7vr0rqePeJni8TCGHgIwiMNKAjD/wByICjZyX5xXOUCfIdPmber0nDOUu3uH0i/KmRicZQHoQH92m3pvzo8ReKsBaiCEhKB+mIOUADkD+aQlyDaW2+JcVu8MwklTL/SG2HMEPv00E0vT8X4ejOACB5WLgT0Jvbd4Gla14miTGrffmKviFOSAnKHkM1oHr671Qwm05CinJ/qsNLn7dailFK5JKHfaNHmtKUPox31PK7UOJw4P6g+tTYqOtwXiGLgqzYSskERq9w+sGiWs3P3rIcYHmWEX0IJEQ0dKZhEEMVKkWAuR+kX+dHNTZrT7GIU0q9GeefOtCE5n0YydB/NYU4bqcSQwYEMIv8AmkcVxmUZUqcFnOhP21I96vnhHXf8bOJ45KUlCRcvml9fKxiY6fFcrE40hRIvsPg/P3oVLUsZUhUB2DwAHURfQOa5uJxKElTBSnSwnKyonVwC/XlV+M6PjuOUo+Y7OWtzLXrk8Rik+l2H7VWJiE/xt3NZsTv+Ki05EK3h6WG1/H5puIU5Us+aczszRly6vd/SkHt6i1Ug+HxcinZKmuFAkHkRrSjoxPOGadJmGmJPJzRosoa7Fy49I/I9udSYDVgVQ6U4AZW1d3cM1mZnBeb+kvSB3hfAHGxUYSSkFZYFasqR1VoKTxnDHDWUqYkFoL9CNwdK6PgPhauJx0YKCkKWpgVFgH3NF/k3g6+Exl4K1JUpJYlJcb/n70f6eOMhRBcQaoVYPKoQ2lAaeGxcqkqypUEKzFKgcqrFlS5BZiIgGh4jiMxUWCQok5UhhckAcg5A5UgVGoCmnnUogS7vq9UB6ev80BAfmouftVgwb7RY9fj2qs3bmgzAsGVOS4l9JcWN4nRtafwXC/UxE4flQVqSlKlKZKXLZlKtlGp0E1lUGP796UYEH+KaWzGwChSkFSF5FqS6VEvpmSbKSSHBvFaEYRBSsheUm/TY/wDYfFI4NJDN+oH50ZtYG99K18Rila1KISkq8xSkBADz5Uiw2A32q5E2p9Vxl/8A6fQPDOT015k6mjweGZQzJMyA1+lDh4AyuSQYhjLuXewZmauji8TmRhhTnInICST5XJAAP6ROjW5mtZGdKGD/AMZxM4dLsl2MESPew/FZCo5p/UAxdyQxLAvYhgNGEVeOSTNm/ox9qmIElZyghMAAl7BiXYO5+9KnDcmYeW5vp8CwtWvgeGQ2YqAIeBtYX5ijSCrMpb5zLnXd6DA4gqQcP/UF3gPBYkbt+1Pw/WjgiHUXJAmWnRhBmT7RTcJGjAnuO9qNOAMMACSQD/B50eCq5hhpp0iS9L6q1YgsQxs2vxWkYbmfiT1A6UzCQjQlmklg/QB26UQxgmwfU6EbB+v3qpwWsgwwx5PfSpiLQASFgxYwXj3u3vWLjlqDkmHY5RAd2HwfauXi8UTYM9z8ltqMkGunxHGkqJSQkWYE/wB0jFWl2SLsGJBn8B6wHGIYQdRb5I/NuVZl4zvctsOWvoCfSlaTqeHeNKwcZOIE4asuZhipzJsRIF7Ro9cbiOKJuzvoGZyS3OT8+yfq1WKouCXfRxoIDezelZ2qkDn7iqxVu0BJA0ebnMXN5FmECNwWXoVK77hqm0zPqgKCkOkpYiZChqCBHmkbWc3pWLJMuTJ5vL9aEmrVBiQOWm5qTUOo39v7oWolFy8d3qlJY77FjPMPp1FAUKJSyWclhZ+Zct60JNUltaRn4WMQQRBGz9+1NxOMJzZgCot5i7ggu4IME2n4vWRP9VGjv7UAYWJcO4jTKXdwBfpzpZNEEFs2gLaXlg3QH2qgoWZ7666G3xQFCiAGp/rrv6UKVDZ9use+vvV5nvoIi867XM8qAqoqqBqzv6e2/elAU1Rn1qK1qqDNKidunvPM+YyZpyBow06+56/ApKT89j5FbsFII1Ku77N+feoitnA4YSCsllBsoZ3O76M2r0Ci6j0b2s/egpmJjOkJsA5gAEk3c3Zhaw9TSwo2G45b77da1iKZiYZQSFCYv6GxmQR70/DS754iC1zDJ5detJwkEs9na4vLdLU5Koc6f0KtI/8Ax1EfUyskqIdoe5HWxpQwe7U/DxzlZywLs+up6tR4eC6VKcMltWJlmD3OsaUGmFiM0BockPLM8MW12s71r4DBGItnSneCQALqVD+oFvnIEgiVAMLTJ2ETf492eH4qUrVmXiJBQRmQNWZlAkOklgd3oN0AFSAFHLJZ2S2+jO00z6qVAISHUTcWLswG9zH9VyCpSBC2zBlZSd/0m2wi0ClrxGLA6s5dvR51t8UaMejwcLCSFHEcukhISqQofpJMgjkK4fE8WGIDg/jdtbj5rKeNLeV3PUxoBHIzWRa2hw+7+tK9DDEr3JB2+/x96BWKHdrDU6w7sLGzcxNZ14ugt9/iq4rAUgDMkjMMySQQ4/7B7iKm08AV78++lAcbTTp6XvSy9r9z9vijuHAZrs5cbl7H9wwiotUi8Qnf31N/elO3WjxIDPOoBccpsb+lLJ9+v4bt6kx8Pw6llkByxPoASo+gBPpSCatR777iq+/ffrQFE1CXqEVRFICVaHy9Q7tt7zQiiTY9NrSJ5fzQ0jRSrco+9Cab9N7SfteG9jSyKDWi9257TeJ9qFqIjmKqgKqyIHe99j3tR4GOpBJSSCQQSNjBFAVRQEIv9qrv96hEDn3bSoY07NARB79KsH3huf8AGtUBeRHz29b/AA7g/qhY+phYeUZ3xFJQSwPlQTKlHRI1oDADUIpmPiOXACRolLsOQck7mTrQpwibA+x/AoIxKtDI/azVs4Yxy7/apUq+U10MUIUryApSQBJzbZibQ7m2w3pYYG/Q9zUqVrGZuGomyXAm3zTQVZWdgSCRaRYtyn3qVKuFVISzb30to3q/tTELtGr25733ipUoNYaXLzzHrSD0ltT9h3apUpUwrxBScTHfVzaTGzTUqVFqmdS2BbQjzB41AG1vjrSwvU/YdmpUqTGOLyoWjKg5iDmIBUG0SdHeeg2peLxa15cyirKMqQouAn/qHsJtapUqTJCpmB79B382p/D8WEMUJAUAQSWUC7hwCPKQDGxD3tKlALQS4sCGIzANvIIY+vzSOvfPrUqUgpQ9ZoRV1KRqqdalSgI1QFj/ABV1KQbPDPEsTAxU4uCo4a0g5VM85WVcG7nTXQSMisSCGuQX1gEM+0/A2qVKYLIosrkvF9NdqlSkYRUqqlAHgIBUAo5QSxUXIHMgBy2wqscAKUAcwBIChDgWIBkAgelSpQQXLdKtZDnKCBoCXLcywc82HQVKlBqPxUKeVSpQT//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22" name="Picture 10" descr="http://www.malindalo.com/wp-content/uploads/2013/02/space-the-sky-the-galaxy-stars-Favim.com-48197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075" y="4724400"/>
            <a:ext cx="28448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8579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1090" name="Rectangle 2"/>
          <p:cNvSpPr>
            <a:spLocks noChangeArrowheads="1"/>
          </p:cNvSpPr>
          <p:nvPr/>
        </p:nvSpPr>
        <p:spPr bwMode="auto">
          <a:xfrm>
            <a:off x="227013" y="1196975"/>
            <a:ext cx="861218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ea typeface="Times New Roman" pitchFamily="18" charset="0"/>
                <a:cs typeface="Minion-Regular" charset="0"/>
              </a:rPr>
              <a:t>Part of the PE of the wound spring changes into KE. The remaining PE goes into heating the machinery and the surroundings due to friction. No energy is lost.</a:t>
            </a:r>
          </a:p>
        </p:txBody>
      </p:sp>
      <p:sp>
        <p:nvSpPr>
          <p:cNvPr id="1881091" name="Rectangle 3"/>
          <p:cNvSpPr>
            <a:spLocks noChangeArrowheads="1"/>
          </p:cNvSpPr>
          <p:nvPr/>
        </p:nvSpPr>
        <p:spPr bwMode="auto">
          <a:xfrm>
            <a:off x="230188" y="623888"/>
            <a:ext cx="86852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2800" b="1" dirty="0" smtClean="0">
                <a:solidFill>
                  <a:srgbClr val="E63219"/>
                </a:solidFill>
              </a:rPr>
              <a:t>Conservation </a:t>
            </a:r>
            <a:r>
              <a:rPr lang="en-US" sz="2800" b="1" dirty="0">
                <a:solidFill>
                  <a:srgbClr val="E63219"/>
                </a:solidFill>
              </a:rPr>
              <a:t>of Energy</a:t>
            </a:r>
          </a:p>
        </p:txBody>
      </p:sp>
      <p:pic>
        <p:nvPicPr>
          <p:cNvPr id="1881092" name="Picture 4" descr="CPPE-Ch9-7_p153-Sp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8" y="2667000"/>
            <a:ext cx="6334125" cy="315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6303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3138" name="Rectangle 2"/>
          <p:cNvSpPr>
            <a:spLocks noChangeArrowheads="1"/>
          </p:cNvSpPr>
          <p:nvPr/>
        </p:nvSpPr>
        <p:spPr bwMode="auto">
          <a:xfrm>
            <a:off x="227013" y="1196975"/>
            <a:ext cx="861218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ea typeface="Times New Roman" pitchFamily="18" charset="0"/>
                <a:cs typeface="Minion-Regular" charset="0"/>
              </a:rPr>
              <a:t>Everywhere along the path of the pendulum bob, the sum of PE and KE is the same. Because of the work done against friction, this energy will eventually be transformed into heat.</a:t>
            </a:r>
          </a:p>
        </p:txBody>
      </p:sp>
      <p:sp>
        <p:nvSpPr>
          <p:cNvPr id="1883139" name="Rectangle 3"/>
          <p:cNvSpPr>
            <a:spLocks noChangeArrowheads="1"/>
          </p:cNvSpPr>
          <p:nvPr/>
        </p:nvSpPr>
        <p:spPr bwMode="auto">
          <a:xfrm>
            <a:off x="230188" y="623888"/>
            <a:ext cx="86852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2800" b="1" dirty="0" smtClean="0">
                <a:solidFill>
                  <a:srgbClr val="E63219"/>
                </a:solidFill>
              </a:rPr>
              <a:t>Conservation </a:t>
            </a:r>
            <a:r>
              <a:rPr lang="en-US" sz="2800" b="1" dirty="0">
                <a:solidFill>
                  <a:srgbClr val="E63219"/>
                </a:solidFill>
              </a:rPr>
              <a:t>of Energy</a:t>
            </a:r>
          </a:p>
        </p:txBody>
      </p:sp>
      <p:pic>
        <p:nvPicPr>
          <p:cNvPr id="1883141" name="Picture 5" descr="CPPE-Ch9-7_p153-PenB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8" y="2971800"/>
            <a:ext cx="8226425" cy="249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8830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5186" name="Rectangle 2"/>
          <p:cNvSpPr>
            <a:spLocks noChangeArrowheads="1"/>
          </p:cNvSpPr>
          <p:nvPr/>
        </p:nvSpPr>
        <p:spPr bwMode="auto">
          <a:xfrm>
            <a:off x="227013" y="1196975"/>
            <a:ext cx="5335587"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ea typeface="Times New Roman" pitchFamily="18" charset="0"/>
                <a:cs typeface="Minion-Regular" charset="0"/>
              </a:rPr>
              <a:t>When the woman leaps from the burning building, the sum of her PE and KE remains constant at each successive position all the way down to the ground.</a:t>
            </a:r>
          </a:p>
        </p:txBody>
      </p:sp>
      <p:sp>
        <p:nvSpPr>
          <p:cNvPr id="1885187" name="Rectangle 3"/>
          <p:cNvSpPr>
            <a:spLocks noChangeArrowheads="1"/>
          </p:cNvSpPr>
          <p:nvPr/>
        </p:nvSpPr>
        <p:spPr bwMode="auto">
          <a:xfrm>
            <a:off x="230188" y="623888"/>
            <a:ext cx="86852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2800" b="1" dirty="0" smtClean="0">
                <a:solidFill>
                  <a:srgbClr val="E63219"/>
                </a:solidFill>
              </a:rPr>
              <a:t>Conservation </a:t>
            </a:r>
            <a:r>
              <a:rPr lang="en-US" sz="2800" b="1" dirty="0">
                <a:solidFill>
                  <a:srgbClr val="E63219"/>
                </a:solidFill>
              </a:rPr>
              <a:t>of Energy</a:t>
            </a:r>
          </a:p>
        </p:txBody>
      </p:sp>
      <p:pic>
        <p:nvPicPr>
          <p:cNvPr id="1885189" name="Picture 5" descr="CPPE-Ch9-7_p154-Le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304800"/>
            <a:ext cx="1524000" cy="6351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9037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5715000" cy="4876800"/>
          </a:xfrm>
        </p:spPr>
        <p:txBody>
          <a:bodyPr>
            <a:normAutofit lnSpcReduction="10000"/>
          </a:bodyPr>
          <a:lstStyle/>
          <a:p>
            <a:pPr marL="0" indent="0">
              <a:buNone/>
            </a:pPr>
            <a:r>
              <a:rPr lang="en-US" dirty="0">
                <a:solidFill>
                  <a:srgbClr val="000000"/>
                </a:solidFill>
                <a:ea typeface="Times New Roman" pitchFamily="18" charset="0"/>
                <a:cs typeface="Minion-Regular" charset="0"/>
              </a:rPr>
              <a:t>Each atom that makes up matter is a concentrated bundle of energy. </a:t>
            </a:r>
          </a:p>
          <a:p>
            <a:pPr marL="0" indent="0">
              <a:buNone/>
            </a:pPr>
            <a:endParaRPr lang="en-US" dirty="0" smtClean="0">
              <a:solidFill>
                <a:srgbClr val="000000"/>
              </a:solidFill>
              <a:ea typeface="Times New Roman" pitchFamily="18" charset="0"/>
              <a:cs typeface="Minion-Regular" charset="0"/>
            </a:endParaRPr>
          </a:p>
          <a:p>
            <a:pPr marL="0" indent="0">
              <a:buNone/>
            </a:pPr>
            <a:r>
              <a:rPr lang="en-US" dirty="0" smtClean="0">
                <a:solidFill>
                  <a:srgbClr val="000000"/>
                </a:solidFill>
                <a:ea typeface="Times New Roman" pitchFamily="18" charset="0"/>
                <a:cs typeface="Minion-Regular" charset="0"/>
              </a:rPr>
              <a:t>When </a:t>
            </a:r>
            <a:r>
              <a:rPr lang="en-US" dirty="0">
                <a:solidFill>
                  <a:srgbClr val="000000"/>
                </a:solidFill>
                <a:ea typeface="Times New Roman" pitchFamily="18" charset="0"/>
                <a:cs typeface="Minion-Regular" charset="0"/>
              </a:rPr>
              <a:t>the nuclei of atoms rearrange themselves, enormous amounts of energy can be released. </a:t>
            </a:r>
          </a:p>
          <a:p>
            <a:pPr marL="0" indent="0">
              <a:buNone/>
            </a:pPr>
            <a:endParaRPr lang="en-US" dirty="0" smtClean="0">
              <a:solidFill>
                <a:srgbClr val="000000"/>
              </a:solidFill>
              <a:ea typeface="Times New Roman" pitchFamily="18" charset="0"/>
              <a:cs typeface="Minion-Regular" charset="0"/>
            </a:endParaRPr>
          </a:p>
          <a:p>
            <a:pPr marL="0" indent="0">
              <a:buNone/>
            </a:pPr>
            <a:r>
              <a:rPr lang="en-US" dirty="0" smtClean="0">
                <a:solidFill>
                  <a:srgbClr val="000000"/>
                </a:solidFill>
                <a:ea typeface="Times New Roman" pitchFamily="18" charset="0"/>
                <a:cs typeface="Minion-Regular" charset="0"/>
              </a:rPr>
              <a:t>The </a:t>
            </a:r>
            <a:r>
              <a:rPr lang="en-US" dirty="0">
                <a:solidFill>
                  <a:srgbClr val="000000"/>
                </a:solidFill>
                <a:ea typeface="Times New Roman" pitchFamily="18" charset="0"/>
                <a:cs typeface="Minion-Regular" charset="0"/>
              </a:rPr>
              <a:t>sun shines because some of its nuclear energy is transformed into radiant energy. </a:t>
            </a:r>
          </a:p>
          <a:p>
            <a:pPr marL="0" indent="0">
              <a:buNone/>
            </a:pPr>
            <a:endParaRPr lang="en-US" dirty="0" smtClean="0">
              <a:solidFill>
                <a:srgbClr val="000000"/>
              </a:solidFill>
              <a:ea typeface="Times New Roman" pitchFamily="18" charset="0"/>
              <a:cs typeface="Minion-Regular" charset="0"/>
            </a:endParaRPr>
          </a:p>
          <a:p>
            <a:pPr marL="0" indent="0">
              <a:buNone/>
            </a:pPr>
            <a:r>
              <a:rPr lang="en-US" dirty="0" smtClean="0">
                <a:solidFill>
                  <a:srgbClr val="000000"/>
                </a:solidFill>
                <a:ea typeface="Times New Roman" pitchFamily="18" charset="0"/>
                <a:cs typeface="Minion-Regular" charset="0"/>
              </a:rPr>
              <a:t>In </a:t>
            </a:r>
            <a:r>
              <a:rPr lang="en-US" dirty="0">
                <a:solidFill>
                  <a:srgbClr val="000000"/>
                </a:solidFill>
                <a:ea typeface="Times New Roman" pitchFamily="18" charset="0"/>
                <a:cs typeface="Minion-Regular" charset="0"/>
              </a:rPr>
              <a:t>nuclear reactors, nuclear energy is transformed into heat.</a:t>
            </a:r>
          </a:p>
          <a:p>
            <a:pPr marL="0" indent="0">
              <a:buNone/>
            </a:pPr>
            <a:endParaRPr lang="en-US" dirty="0"/>
          </a:p>
        </p:txBody>
      </p:sp>
    </p:spTree>
    <p:extLst>
      <p:ext uri="{BB962C8B-B14F-4D97-AF65-F5344CB8AC3E}">
        <p14:creationId xmlns:p14="http://schemas.microsoft.com/office/powerpoint/2010/main" val="32431597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5486400" cy="4876800"/>
          </a:xfrm>
        </p:spPr>
        <p:txBody>
          <a:bodyPr/>
          <a:lstStyle/>
          <a:p>
            <a:pPr marL="0" indent="0">
              <a:buNone/>
            </a:pPr>
            <a:r>
              <a:rPr lang="en-US" dirty="0">
                <a:solidFill>
                  <a:srgbClr val="000000"/>
                </a:solidFill>
                <a:ea typeface="Times New Roman" pitchFamily="18" charset="0"/>
                <a:cs typeface="Minion-Regular" charset="0"/>
              </a:rPr>
              <a:t>Enormous compression due to gravity in the deep, hot interior of the sun causes hydrogen nuclei to fuse and become helium nuclei. </a:t>
            </a:r>
            <a:endParaRPr lang="en-US" dirty="0" smtClean="0">
              <a:solidFill>
                <a:srgbClr val="000000"/>
              </a:solidFill>
              <a:ea typeface="Times New Roman" pitchFamily="18" charset="0"/>
              <a:cs typeface="Minion-Regular" charset="0"/>
            </a:endParaRPr>
          </a:p>
          <a:p>
            <a:pPr marL="0" indent="0">
              <a:buNone/>
            </a:pPr>
            <a:endParaRPr lang="en-US" dirty="0">
              <a:solidFill>
                <a:srgbClr val="000000"/>
              </a:solidFill>
              <a:ea typeface="Times New Roman" pitchFamily="18" charset="0"/>
              <a:cs typeface="Minion-Regular" charset="0"/>
            </a:endParaRPr>
          </a:p>
          <a:p>
            <a:pPr marL="746125" lvl="1" indent="-285750">
              <a:buFontTx/>
              <a:buChar char="•"/>
            </a:pPr>
            <a:r>
              <a:rPr lang="en-US" dirty="0">
                <a:solidFill>
                  <a:srgbClr val="000000"/>
                </a:solidFill>
                <a:ea typeface="Times New Roman" pitchFamily="18" charset="0"/>
                <a:cs typeface="Minion-Regular" charset="0"/>
              </a:rPr>
              <a:t>This high-temperature welding of atomic nuclei is called </a:t>
            </a:r>
            <a:r>
              <a:rPr lang="en-US" i="1" dirty="0">
                <a:solidFill>
                  <a:srgbClr val="000000"/>
                </a:solidFill>
                <a:ea typeface="Times New Roman" pitchFamily="18" charset="0"/>
                <a:cs typeface="Minion-Regular" charset="0"/>
              </a:rPr>
              <a:t>thermonuclear fusion.</a:t>
            </a:r>
            <a:r>
              <a:rPr lang="en-US" dirty="0">
                <a:solidFill>
                  <a:srgbClr val="000000"/>
                </a:solidFill>
                <a:ea typeface="Times New Roman" pitchFamily="18" charset="0"/>
                <a:cs typeface="Minion-Regular" charset="0"/>
              </a:rPr>
              <a:t> </a:t>
            </a:r>
            <a:endParaRPr lang="en-US" dirty="0" smtClean="0">
              <a:solidFill>
                <a:srgbClr val="000000"/>
              </a:solidFill>
              <a:ea typeface="Times New Roman" pitchFamily="18" charset="0"/>
              <a:cs typeface="Minion-Regular" charset="0"/>
            </a:endParaRPr>
          </a:p>
          <a:p>
            <a:pPr marL="460375" lvl="1" indent="0">
              <a:buNone/>
            </a:pPr>
            <a:endParaRPr lang="en-US" dirty="0">
              <a:solidFill>
                <a:srgbClr val="000000"/>
              </a:solidFill>
              <a:ea typeface="Times New Roman" pitchFamily="18" charset="0"/>
              <a:cs typeface="Minion-Regular" charset="0"/>
            </a:endParaRPr>
          </a:p>
          <a:p>
            <a:pPr marL="746125" lvl="1" indent="-285750">
              <a:buFontTx/>
              <a:buChar char="•"/>
            </a:pPr>
            <a:r>
              <a:rPr lang="en-US" dirty="0">
                <a:solidFill>
                  <a:srgbClr val="000000"/>
                </a:solidFill>
                <a:ea typeface="Times New Roman" pitchFamily="18" charset="0"/>
                <a:cs typeface="Minion-Regular" charset="0"/>
              </a:rPr>
              <a:t>This process releases radiant energy, some of which reaches Earth. </a:t>
            </a:r>
            <a:endParaRPr lang="en-US" dirty="0" smtClean="0">
              <a:solidFill>
                <a:srgbClr val="000000"/>
              </a:solidFill>
              <a:ea typeface="Times New Roman" pitchFamily="18" charset="0"/>
              <a:cs typeface="Minion-Regular" charset="0"/>
            </a:endParaRPr>
          </a:p>
          <a:p>
            <a:pPr marL="460375" lvl="1" indent="0">
              <a:buNone/>
            </a:pPr>
            <a:endParaRPr lang="en-US" dirty="0">
              <a:solidFill>
                <a:srgbClr val="000000"/>
              </a:solidFill>
              <a:ea typeface="Times New Roman" pitchFamily="18" charset="0"/>
              <a:cs typeface="Minion-Regular" charset="0"/>
            </a:endParaRPr>
          </a:p>
          <a:p>
            <a:pPr marL="746125" lvl="1" indent="-285750">
              <a:buFontTx/>
              <a:buChar char="•"/>
            </a:pPr>
            <a:r>
              <a:rPr lang="en-US" dirty="0">
                <a:solidFill>
                  <a:srgbClr val="000000"/>
                </a:solidFill>
                <a:ea typeface="Times New Roman" pitchFamily="18" charset="0"/>
                <a:cs typeface="Minion-Regular" charset="0"/>
              </a:rPr>
              <a:t>Part of this energy falls on plants, and some of the plants later become coal. </a:t>
            </a:r>
          </a:p>
          <a:p>
            <a:pPr marL="0" indent="0">
              <a:buNone/>
            </a:pPr>
            <a:endParaRPr lang="en-US" dirty="0"/>
          </a:p>
        </p:txBody>
      </p:sp>
      <p:pic>
        <p:nvPicPr>
          <p:cNvPr id="22530" name="Picture 2" descr="https://encrypted-tbn0.gstatic.com/images?q=tbn:ANd9GcS0EaKhlqpry2HEvZPWXFOpu4PhLryPhKwzjQYdr_kEsU4Fs4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905000"/>
            <a:ext cx="2114550" cy="216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952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5029200" cy="4876800"/>
          </a:xfrm>
        </p:spPr>
        <p:txBody>
          <a:bodyPr/>
          <a:lstStyle/>
          <a:p>
            <a:pPr marL="0" indent="0">
              <a:buNone/>
            </a:pPr>
            <a:r>
              <a:rPr lang="en-US" b="1" dirty="0" smtClean="0"/>
              <a:t>Kinetic </a:t>
            </a:r>
            <a:r>
              <a:rPr lang="en-US" b="1" dirty="0"/>
              <a:t>energy</a:t>
            </a:r>
            <a:r>
              <a:rPr lang="en-US" dirty="0"/>
              <a:t> is the energy of motion. An object that has motion - whether it is vertical or horizontal motion - has kinetic energy. </a:t>
            </a:r>
            <a:endParaRPr lang="en-US" dirty="0" smtClean="0"/>
          </a:p>
          <a:p>
            <a:pPr marL="0" indent="0">
              <a:buNone/>
            </a:pPr>
            <a:endParaRPr lang="en-US" dirty="0"/>
          </a:p>
          <a:p>
            <a:pPr marL="0" indent="0">
              <a:buNone/>
            </a:pPr>
            <a:r>
              <a:rPr lang="en-US" dirty="0" smtClean="0"/>
              <a:t>The equation for kinetic energy is:</a:t>
            </a:r>
          </a:p>
          <a:p>
            <a:pPr marL="0" indent="0">
              <a:buNone/>
            </a:pPr>
            <a:r>
              <a:rPr lang="en-US" dirty="0"/>
              <a:t>	</a:t>
            </a:r>
            <a:r>
              <a:rPr lang="en-US" dirty="0" smtClean="0"/>
              <a:t>E = ½ mv</a:t>
            </a:r>
            <a:r>
              <a:rPr lang="en-US" baseline="30000" dirty="0" smtClean="0"/>
              <a:t>2</a:t>
            </a:r>
            <a:r>
              <a:rPr lang="en-US" dirty="0" smtClean="0"/>
              <a:t> </a:t>
            </a:r>
          </a:p>
          <a:p>
            <a:pPr marL="0" indent="0">
              <a:buNone/>
            </a:pPr>
            <a:r>
              <a:rPr lang="en-US" dirty="0"/>
              <a:t>	</a:t>
            </a:r>
            <a:r>
              <a:rPr lang="en-US" dirty="0" smtClean="0"/>
              <a:t>	E = energy</a:t>
            </a:r>
          </a:p>
          <a:p>
            <a:pPr marL="0" indent="0">
              <a:buNone/>
            </a:pPr>
            <a:r>
              <a:rPr lang="en-US" dirty="0"/>
              <a:t>	</a:t>
            </a:r>
            <a:r>
              <a:rPr lang="en-US" dirty="0" smtClean="0"/>
              <a:t>	m = mass</a:t>
            </a:r>
          </a:p>
          <a:p>
            <a:pPr marL="0" indent="0">
              <a:buNone/>
            </a:pPr>
            <a:r>
              <a:rPr lang="en-US" dirty="0"/>
              <a:t>	</a:t>
            </a:r>
            <a:r>
              <a:rPr lang="en-US" dirty="0" smtClean="0"/>
              <a:t>	v = velocity</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524000"/>
            <a:ext cx="2514600" cy="2328792"/>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4303712"/>
            <a:ext cx="2971800" cy="1897534"/>
          </a:xfrm>
          <a:prstGeom prst="rect">
            <a:avLst/>
          </a:prstGeom>
        </p:spPr>
      </p:pic>
    </p:spTree>
    <p:extLst>
      <p:ext uri="{BB962C8B-B14F-4D97-AF65-F5344CB8AC3E}">
        <p14:creationId xmlns:p14="http://schemas.microsoft.com/office/powerpoint/2010/main" val="37555161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Another part supports life in the food chain that begins with microscopic marine animals and plants, and later gets stored in oil. </a:t>
            </a:r>
          </a:p>
          <a:p>
            <a:pPr marL="0" indent="0">
              <a:buNone/>
            </a:pPr>
            <a:endParaRPr lang="en-US" dirty="0" smtClean="0"/>
          </a:p>
          <a:p>
            <a:pPr marL="0" indent="0">
              <a:buNone/>
            </a:pPr>
            <a:r>
              <a:rPr lang="en-US" dirty="0" smtClean="0"/>
              <a:t>Part </a:t>
            </a:r>
            <a:r>
              <a:rPr lang="en-US" dirty="0"/>
              <a:t>of the sun’s energy is used to evaporate water from the ocean. </a:t>
            </a:r>
          </a:p>
          <a:p>
            <a:pPr marL="0" indent="0">
              <a:buNone/>
            </a:pPr>
            <a:endParaRPr lang="en-US" dirty="0" smtClean="0"/>
          </a:p>
          <a:p>
            <a:pPr marL="0" indent="0">
              <a:buNone/>
            </a:pPr>
            <a:r>
              <a:rPr lang="en-US" dirty="0" smtClean="0"/>
              <a:t>Some </a:t>
            </a:r>
            <a:r>
              <a:rPr lang="en-US" dirty="0"/>
              <a:t>water returns to Earth as rain that is trapped behind a dam. </a:t>
            </a:r>
          </a:p>
          <a:p>
            <a:pPr marL="0" indent="0">
              <a:buNone/>
            </a:pPr>
            <a:endParaRPr lang="en-US" dirty="0"/>
          </a:p>
        </p:txBody>
      </p:sp>
    </p:spTree>
    <p:extLst>
      <p:ext uri="{BB962C8B-B14F-4D97-AF65-F5344CB8AC3E}">
        <p14:creationId xmlns:p14="http://schemas.microsoft.com/office/powerpoint/2010/main" val="2123890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solidFill>
                  <a:srgbClr val="000000"/>
                </a:solidFill>
                <a:ea typeface="Times New Roman" pitchFamily="18" charset="0"/>
                <a:cs typeface="Minion-Regular" charset="0"/>
              </a:rPr>
              <a:t>The water behind a dam has potential energy that is used to power a generating plant below the dam. </a:t>
            </a:r>
            <a:endParaRPr lang="en-US" dirty="0" smtClean="0">
              <a:solidFill>
                <a:srgbClr val="000000"/>
              </a:solidFill>
              <a:ea typeface="Times New Roman" pitchFamily="18" charset="0"/>
              <a:cs typeface="Minion-Regular" charset="0"/>
            </a:endParaRPr>
          </a:p>
          <a:p>
            <a:pPr marL="0" indent="0">
              <a:buNone/>
            </a:pPr>
            <a:endParaRPr lang="en-US" dirty="0">
              <a:solidFill>
                <a:srgbClr val="000000"/>
              </a:solidFill>
              <a:ea typeface="Times New Roman" pitchFamily="18" charset="0"/>
              <a:cs typeface="Minion-Regular" charset="0"/>
            </a:endParaRPr>
          </a:p>
          <a:p>
            <a:pPr marL="746125" lvl="1" indent="-285750">
              <a:buFontTx/>
              <a:buChar char="•"/>
            </a:pPr>
            <a:r>
              <a:rPr lang="en-US" dirty="0">
                <a:solidFill>
                  <a:srgbClr val="000000"/>
                </a:solidFill>
                <a:ea typeface="Times New Roman" pitchFamily="18" charset="0"/>
                <a:cs typeface="Minion-Regular" charset="0"/>
              </a:rPr>
              <a:t>The generating plant transforms the energy of falling water into electrical energy. </a:t>
            </a:r>
            <a:endParaRPr lang="en-US" dirty="0" smtClean="0">
              <a:solidFill>
                <a:srgbClr val="000000"/>
              </a:solidFill>
              <a:ea typeface="Times New Roman" pitchFamily="18" charset="0"/>
              <a:cs typeface="Minion-Regular" charset="0"/>
            </a:endParaRPr>
          </a:p>
          <a:p>
            <a:pPr marL="460375" lvl="1" indent="0">
              <a:buNone/>
            </a:pPr>
            <a:endParaRPr lang="en-US" dirty="0">
              <a:solidFill>
                <a:srgbClr val="000000"/>
              </a:solidFill>
              <a:ea typeface="Times New Roman" pitchFamily="18" charset="0"/>
              <a:cs typeface="Minion-Regular" charset="0"/>
            </a:endParaRPr>
          </a:p>
          <a:p>
            <a:pPr marL="746125" lvl="1" indent="-285750">
              <a:buFontTx/>
              <a:buChar char="•"/>
            </a:pPr>
            <a:r>
              <a:rPr lang="en-US" dirty="0">
                <a:solidFill>
                  <a:srgbClr val="000000"/>
                </a:solidFill>
                <a:ea typeface="Times New Roman" pitchFamily="18" charset="0"/>
                <a:cs typeface="Minion-Regular" charset="0"/>
              </a:rPr>
              <a:t>Electrical energy travels through wires to homes where it is used for lighting, heating, cooking, and operating electric toothbrushes. </a:t>
            </a:r>
          </a:p>
          <a:p>
            <a:pPr marL="0" indent="0">
              <a:buNone/>
            </a:pPr>
            <a:endParaRPr lang="en-US" dirty="0"/>
          </a:p>
        </p:txBody>
      </p:sp>
    </p:spTree>
    <p:extLst>
      <p:ext uri="{BB962C8B-B14F-4D97-AF65-F5344CB8AC3E}">
        <p14:creationId xmlns:p14="http://schemas.microsoft.com/office/powerpoint/2010/main" val="63296814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Machines</a:t>
            </a:r>
            <a:endParaRPr lang="en-US" dirty="0"/>
          </a:p>
        </p:txBody>
      </p:sp>
      <p:sp>
        <p:nvSpPr>
          <p:cNvPr id="3" name="Content Placeholder 2"/>
          <p:cNvSpPr>
            <a:spLocks noGrp="1"/>
          </p:cNvSpPr>
          <p:nvPr>
            <p:ph idx="1"/>
          </p:nvPr>
        </p:nvSpPr>
        <p:spPr/>
        <p:txBody>
          <a:bodyPr>
            <a:normAutofit/>
          </a:bodyPr>
          <a:lstStyle/>
          <a:p>
            <a:pPr marL="0" indent="0">
              <a:buNone/>
            </a:pPr>
            <a:r>
              <a:rPr lang="en-US" b="1" dirty="0">
                <a:solidFill>
                  <a:srgbClr val="000000"/>
                </a:solidFill>
                <a:ea typeface="Times New Roman" pitchFamily="18" charset="0"/>
                <a:cs typeface="Minion-Bold" charset="0"/>
              </a:rPr>
              <a:t>A machine transfers energy from one place to another or transforms it from one form to another. </a:t>
            </a:r>
            <a:endParaRPr lang="en-US" b="1" dirty="0" smtClean="0">
              <a:solidFill>
                <a:srgbClr val="000000"/>
              </a:solidFill>
              <a:ea typeface="Times New Roman" pitchFamily="18" charset="0"/>
              <a:cs typeface="Minion-Bold" charset="0"/>
            </a:endParaRPr>
          </a:p>
          <a:p>
            <a:pPr marL="0" indent="0">
              <a:buNone/>
            </a:pPr>
            <a:endParaRPr lang="en-US" b="1" dirty="0">
              <a:solidFill>
                <a:srgbClr val="000000"/>
              </a:solidFill>
              <a:ea typeface="Times New Roman" pitchFamily="18" charset="0"/>
              <a:cs typeface="Minion-Bold" charset="0"/>
            </a:endParaRPr>
          </a:p>
          <a:p>
            <a:pPr marL="0" indent="0">
              <a:buNone/>
            </a:pPr>
            <a:r>
              <a:rPr lang="en-US" dirty="0">
                <a:solidFill>
                  <a:srgbClr val="000000"/>
                </a:solidFill>
                <a:ea typeface="Times New Roman" pitchFamily="18" charset="0"/>
                <a:cs typeface="Minion-Regular" charset="0"/>
              </a:rPr>
              <a:t>A </a:t>
            </a:r>
            <a:r>
              <a:rPr lang="en-US" b="1" dirty="0">
                <a:solidFill>
                  <a:srgbClr val="000000"/>
                </a:solidFill>
                <a:ea typeface="Times New Roman" pitchFamily="18" charset="0"/>
                <a:cs typeface="Minion-Bold" charset="0"/>
              </a:rPr>
              <a:t>machine </a:t>
            </a:r>
            <a:r>
              <a:rPr lang="en-US" dirty="0">
                <a:solidFill>
                  <a:srgbClr val="000000"/>
                </a:solidFill>
                <a:ea typeface="Times New Roman" pitchFamily="18" charset="0"/>
                <a:cs typeface="Minion-Regular" charset="0"/>
              </a:rPr>
              <a:t>is a device used to multiply forces or simply to change the direction of forces. </a:t>
            </a:r>
          </a:p>
          <a:p>
            <a:pPr marL="0" indent="0">
              <a:buNone/>
            </a:pPr>
            <a:endParaRPr lang="en-US" dirty="0" smtClean="0">
              <a:solidFill>
                <a:srgbClr val="000000"/>
              </a:solidFill>
              <a:ea typeface="Times New Roman" pitchFamily="18" charset="0"/>
              <a:cs typeface="Minion-Regular" charset="0"/>
            </a:endParaRPr>
          </a:p>
          <a:p>
            <a:pPr marL="0" indent="0">
              <a:buNone/>
            </a:pPr>
            <a:r>
              <a:rPr lang="en-US" dirty="0" smtClean="0">
                <a:solidFill>
                  <a:srgbClr val="000000"/>
                </a:solidFill>
                <a:ea typeface="Times New Roman" pitchFamily="18" charset="0"/>
                <a:cs typeface="Minion-Regular" charset="0"/>
              </a:rPr>
              <a:t>The </a:t>
            </a:r>
            <a:r>
              <a:rPr lang="en-US" dirty="0">
                <a:solidFill>
                  <a:srgbClr val="000000"/>
                </a:solidFill>
                <a:ea typeface="Times New Roman" pitchFamily="18" charset="0"/>
                <a:cs typeface="Minion-Regular" charset="0"/>
              </a:rPr>
              <a:t>concept that underlies every machine is the conservation of energy. A machine cannot put out more energy than is put into it. </a:t>
            </a:r>
          </a:p>
          <a:p>
            <a:pPr marL="0" indent="0">
              <a:buNone/>
            </a:pPr>
            <a:endParaRPr lang="en-US" b="1" dirty="0" smtClean="0">
              <a:solidFill>
                <a:srgbClr val="000000"/>
              </a:solidFill>
              <a:ea typeface="Times New Roman" pitchFamily="18" charset="0"/>
              <a:cs typeface="Minion-Bold" charset="0"/>
            </a:endParaRPr>
          </a:p>
          <a:p>
            <a:pPr marL="0" indent="0">
              <a:buNone/>
            </a:pPr>
            <a:endParaRPr lang="en-US" dirty="0"/>
          </a:p>
        </p:txBody>
      </p:sp>
    </p:spTree>
    <p:extLst>
      <p:ext uri="{BB962C8B-B14F-4D97-AF65-F5344CB8AC3E}">
        <p14:creationId xmlns:p14="http://schemas.microsoft.com/office/powerpoint/2010/main" val="32225384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machines</a:t>
            </a:r>
            <a:endParaRPr lang="en-US" dirty="0"/>
          </a:p>
        </p:txBody>
      </p:sp>
      <p:sp>
        <p:nvSpPr>
          <p:cNvPr id="3" name="Content Placeholder 2"/>
          <p:cNvSpPr>
            <a:spLocks noGrp="1"/>
          </p:cNvSpPr>
          <p:nvPr>
            <p:ph idx="1"/>
          </p:nvPr>
        </p:nvSpPr>
        <p:spPr/>
        <p:txBody>
          <a:bodyPr/>
          <a:lstStyle/>
          <a:p>
            <a:pPr marL="0" indent="0">
              <a:buNone/>
            </a:pPr>
            <a:r>
              <a:rPr lang="en-US" dirty="0" smtClean="0"/>
              <a:t>1. Lever - </a:t>
            </a:r>
            <a:r>
              <a:rPr lang="en-US" dirty="0"/>
              <a:t>A lever is a stiff bar that rests on a support called a fulcrum which lifts or moves loads</a:t>
            </a:r>
            <a:r>
              <a:rPr lang="en-US" dirty="0" smtClean="0"/>
              <a:t>.</a:t>
            </a:r>
          </a:p>
          <a:p>
            <a:pPr marL="0" indent="0">
              <a:buNone/>
            </a:pPr>
            <a:endParaRPr lang="en-US" dirty="0" smtClean="0"/>
          </a:p>
          <a:p>
            <a:pPr marL="0" indent="0">
              <a:buNone/>
            </a:pPr>
            <a:endParaRPr lang="en-US" dirty="0"/>
          </a:p>
        </p:txBody>
      </p:sp>
      <p:pic>
        <p:nvPicPr>
          <p:cNvPr id="4098" name="Picture 2" descr="http://www.msichicago.org/fileadmin/Activities/Howtos/Build_a_Lever/lever_drawin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048000"/>
            <a:ext cx="57912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4228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machines</a:t>
            </a:r>
          </a:p>
        </p:txBody>
      </p:sp>
      <p:sp>
        <p:nvSpPr>
          <p:cNvPr id="3" name="Content Placeholder 2"/>
          <p:cNvSpPr>
            <a:spLocks noGrp="1"/>
          </p:cNvSpPr>
          <p:nvPr>
            <p:ph idx="1"/>
          </p:nvPr>
        </p:nvSpPr>
        <p:spPr/>
        <p:txBody>
          <a:bodyPr/>
          <a:lstStyle/>
          <a:p>
            <a:pPr marL="0" indent="0">
              <a:buNone/>
            </a:pPr>
            <a:r>
              <a:rPr lang="en-US" dirty="0" smtClean="0"/>
              <a:t>2. Pulley - </a:t>
            </a:r>
            <a:r>
              <a:rPr lang="en-US" dirty="0"/>
              <a:t>A pulley is a simple machine that uses grooved wheels and a rope to raise, lower or move a </a:t>
            </a:r>
            <a:r>
              <a:rPr lang="en-US" dirty="0" smtClean="0"/>
              <a:t>load.</a:t>
            </a:r>
            <a:endParaRPr lang="en-US" dirty="0"/>
          </a:p>
        </p:txBody>
      </p:sp>
      <p:pic>
        <p:nvPicPr>
          <p:cNvPr id="5124" name="Picture 4" descr="http://upload.wikimedia.org/wikipedia/commons/c/ca/Block_and_tackle_(PS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4603" y="2590800"/>
            <a:ext cx="3414553" cy="37338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4121879" y="2895600"/>
            <a:ext cx="1059721"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724400" y="2831068"/>
            <a:ext cx="1103828" cy="369332"/>
          </a:xfrm>
          <a:prstGeom prst="rect">
            <a:avLst/>
          </a:prstGeom>
          <a:noFill/>
        </p:spPr>
        <p:txBody>
          <a:bodyPr wrap="none" rtlCol="0">
            <a:spAutoFit/>
          </a:bodyPr>
          <a:lstStyle/>
          <a:p>
            <a:r>
              <a:rPr lang="en-US" dirty="0" smtClean="0"/>
              <a:t>EFFORT</a:t>
            </a:r>
            <a:endParaRPr lang="en-US" dirty="0"/>
          </a:p>
        </p:txBody>
      </p:sp>
      <p:cxnSp>
        <p:nvCxnSpPr>
          <p:cNvPr id="9" name="Straight Arrow Connector 8"/>
          <p:cNvCxnSpPr/>
          <p:nvPr/>
        </p:nvCxnSpPr>
        <p:spPr>
          <a:xfrm>
            <a:off x="3276600" y="5562600"/>
            <a:ext cx="0" cy="914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96967" y="6292334"/>
            <a:ext cx="813043" cy="369332"/>
          </a:xfrm>
          <a:prstGeom prst="rect">
            <a:avLst/>
          </a:prstGeom>
          <a:noFill/>
        </p:spPr>
        <p:txBody>
          <a:bodyPr wrap="none" rtlCol="0">
            <a:spAutoFit/>
          </a:bodyPr>
          <a:lstStyle/>
          <a:p>
            <a:r>
              <a:rPr lang="en-US" dirty="0" smtClean="0"/>
              <a:t>LOAD</a:t>
            </a:r>
            <a:endParaRPr lang="en-US" dirty="0"/>
          </a:p>
        </p:txBody>
      </p:sp>
    </p:spTree>
    <p:extLst>
      <p:ext uri="{BB962C8B-B14F-4D97-AF65-F5344CB8AC3E}">
        <p14:creationId xmlns:p14="http://schemas.microsoft.com/office/powerpoint/2010/main" val="28938880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machines</a:t>
            </a:r>
          </a:p>
        </p:txBody>
      </p:sp>
      <p:sp>
        <p:nvSpPr>
          <p:cNvPr id="3" name="Content Placeholder 2"/>
          <p:cNvSpPr>
            <a:spLocks noGrp="1"/>
          </p:cNvSpPr>
          <p:nvPr>
            <p:ph idx="1"/>
          </p:nvPr>
        </p:nvSpPr>
        <p:spPr/>
        <p:txBody>
          <a:bodyPr/>
          <a:lstStyle/>
          <a:p>
            <a:pPr marL="0" indent="0">
              <a:buNone/>
            </a:pPr>
            <a:r>
              <a:rPr lang="en-US" dirty="0" smtClean="0"/>
              <a:t>3. Incline plane - </a:t>
            </a:r>
            <a:r>
              <a:rPr lang="en-US" dirty="0"/>
              <a:t>An inclined plane is a slanting surface connecting a lower level to a higher level.</a:t>
            </a:r>
          </a:p>
        </p:txBody>
      </p:sp>
      <p:pic>
        <p:nvPicPr>
          <p:cNvPr id="6146" name="Picture 2" descr="http://www.momshavequestionstoo.com/wp-content/uploads/2013/10/Using-a-ramp-to-lift-milk-onto-porch-Moms-Have-Questions-Too-499x3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895600"/>
            <a:ext cx="4752975" cy="316230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flipV="1">
            <a:off x="3657600" y="3657600"/>
            <a:ext cx="91440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86200" y="3212068"/>
            <a:ext cx="1103828" cy="369332"/>
          </a:xfrm>
          <a:prstGeom prst="rect">
            <a:avLst/>
          </a:prstGeom>
          <a:noFill/>
        </p:spPr>
        <p:txBody>
          <a:bodyPr wrap="none" rtlCol="0">
            <a:spAutoFit/>
          </a:bodyPr>
          <a:lstStyle/>
          <a:p>
            <a:r>
              <a:rPr lang="en-US" dirty="0" smtClean="0">
                <a:solidFill>
                  <a:srgbClr val="FF0000"/>
                </a:solidFill>
              </a:rPr>
              <a:t>EFFORT</a:t>
            </a:r>
            <a:endParaRPr lang="en-US" dirty="0">
              <a:solidFill>
                <a:srgbClr val="FF0000"/>
              </a:solidFill>
            </a:endParaRPr>
          </a:p>
        </p:txBody>
      </p:sp>
      <p:cxnSp>
        <p:nvCxnSpPr>
          <p:cNvPr id="9" name="Straight Arrow Connector 8"/>
          <p:cNvCxnSpPr/>
          <p:nvPr/>
        </p:nvCxnSpPr>
        <p:spPr>
          <a:xfrm>
            <a:off x="4724400" y="4673600"/>
            <a:ext cx="0" cy="990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17878" y="5701269"/>
            <a:ext cx="838691" cy="369332"/>
          </a:xfrm>
          <a:prstGeom prst="rect">
            <a:avLst/>
          </a:prstGeom>
          <a:noFill/>
        </p:spPr>
        <p:txBody>
          <a:bodyPr wrap="none" rtlCol="0">
            <a:spAutoFit/>
          </a:bodyPr>
          <a:lstStyle/>
          <a:p>
            <a:r>
              <a:rPr lang="en-US" b="1" dirty="0" smtClean="0">
                <a:solidFill>
                  <a:srgbClr val="FFFF00"/>
                </a:solidFill>
              </a:rPr>
              <a:t>LOAD</a:t>
            </a:r>
            <a:endParaRPr lang="en-US" b="1" dirty="0">
              <a:solidFill>
                <a:srgbClr val="FFFF00"/>
              </a:solidFill>
            </a:endParaRPr>
          </a:p>
        </p:txBody>
      </p:sp>
    </p:spTree>
    <p:extLst>
      <p:ext uri="{BB962C8B-B14F-4D97-AF65-F5344CB8AC3E}">
        <p14:creationId xmlns:p14="http://schemas.microsoft.com/office/powerpoint/2010/main" val="17261858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machines</a:t>
            </a:r>
          </a:p>
        </p:txBody>
      </p:sp>
      <p:sp>
        <p:nvSpPr>
          <p:cNvPr id="3" name="Content Placeholder 2"/>
          <p:cNvSpPr>
            <a:spLocks noGrp="1"/>
          </p:cNvSpPr>
          <p:nvPr>
            <p:ph idx="1"/>
          </p:nvPr>
        </p:nvSpPr>
        <p:spPr/>
        <p:txBody>
          <a:bodyPr/>
          <a:lstStyle/>
          <a:p>
            <a:pPr marL="0" indent="0">
              <a:buNone/>
            </a:pPr>
            <a:r>
              <a:rPr lang="en-US" dirty="0" smtClean="0"/>
              <a:t>4. Wedge - </a:t>
            </a:r>
            <a:r>
              <a:rPr lang="en-US" dirty="0"/>
              <a:t>A wedge is an object with at least one slanting side ending in a sharp edge, which cuts material </a:t>
            </a:r>
            <a:r>
              <a:rPr lang="en-US" dirty="0" smtClean="0"/>
              <a:t>apart.</a:t>
            </a:r>
            <a:endParaRPr lang="en-US" dirty="0"/>
          </a:p>
        </p:txBody>
      </p:sp>
      <p:pic>
        <p:nvPicPr>
          <p:cNvPr id="7170" name="Picture 2" descr="http://home.comcast.net/~krainiouk/school/RubeWebsite/Files/wed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95600"/>
            <a:ext cx="3048000" cy="295196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tormentx.files.wordpress.com/2011/02/436195-royalty-free-rf-clipart-illustration-of-a-happy-man-chopping-wo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925" y="2438400"/>
            <a:ext cx="43243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8827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machines</a:t>
            </a:r>
            <a:endParaRPr lang="en-US" b="1" dirty="0"/>
          </a:p>
        </p:txBody>
      </p:sp>
      <p:sp>
        <p:nvSpPr>
          <p:cNvPr id="3" name="Content Placeholder 2"/>
          <p:cNvSpPr>
            <a:spLocks noGrp="1"/>
          </p:cNvSpPr>
          <p:nvPr>
            <p:ph idx="1"/>
          </p:nvPr>
        </p:nvSpPr>
        <p:spPr/>
        <p:txBody>
          <a:bodyPr/>
          <a:lstStyle/>
          <a:p>
            <a:pPr marL="0" indent="0">
              <a:buNone/>
            </a:pPr>
            <a:r>
              <a:rPr lang="en-US" dirty="0" smtClean="0"/>
              <a:t>5. Wheel and Axle - </a:t>
            </a:r>
            <a:r>
              <a:rPr lang="en-US" dirty="0"/>
              <a:t>A wheel with a rod, called an axle, through its center lifts or moves </a:t>
            </a:r>
            <a:r>
              <a:rPr lang="en-US" dirty="0" smtClean="0"/>
              <a:t>loads.</a:t>
            </a:r>
            <a:endParaRPr lang="en-US" dirty="0"/>
          </a:p>
        </p:txBody>
      </p:sp>
      <p:pic>
        <p:nvPicPr>
          <p:cNvPr id="8194" name="Picture 2" descr="http://www.lyvemedia.com/delta/grade/website_files/images/force_and_motion/forcemotion_fig6-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907783"/>
            <a:ext cx="3657600" cy="295695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upload.wikimedia.org/wikipedia/commons/b/b7/Wheelbarrow_(PS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2483644"/>
            <a:ext cx="4262829" cy="38052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5410200"/>
            <a:ext cx="3581400" cy="878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4005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machines</a:t>
            </a:r>
          </a:p>
        </p:txBody>
      </p:sp>
      <p:sp>
        <p:nvSpPr>
          <p:cNvPr id="3" name="Content Placeholder 2"/>
          <p:cNvSpPr>
            <a:spLocks noGrp="1"/>
          </p:cNvSpPr>
          <p:nvPr>
            <p:ph idx="1"/>
          </p:nvPr>
        </p:nvSpPr>
        <p:spPr/>
        <p:txBody>
          <a:bodyPr/>
          <a:lstStyle/>
          <a:p>
            <a:pPr marL="0" indent="0">
              <a:buNone/>
            </a:pPr>
            <a:r>
              <a:rPr lang="en-US" dirty="0" smtClean="0"/>
              <a:t>6. Screw - </a:t>
            </a:r>
            <a:r>
              <a:rPr lang="en-US" dirty="0"/>
              <a:t>A screw is an inclined plane wrapped around a pole which holds things together or lifts materials</a:t>
            </a:r>
          </a:p>
        </p:txBody>
      </p:sp>
      <p:pic>
        <p:nvPicPr>
          <p:cNvPr id="9218" name="Picture 2" descr="http://www.learneasy.info/MDME/MEMmods/MEM23041A/dynamics/simple_machines/simple_machines_files/screw_j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2667000"/>
            <a:ext cx="2895600" cy="332509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cdn.transtutors.com/Assets/Screw%20Jack%20With%20square%20threa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733286"/>
            <a:ext cx="3048000" cy="3192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25374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solidFill>
                  <a:srgbClr val="000000"/>
                </a:solidFill>
                <a:ea typeface="Times New Roman" pitchFamily="18" charset="0"/>
                <a:cs typeface="Minion-Bold" charset="0"/>
              </a:rPr>
              <a:t>http://www.cosi.org/downloads/activities/simplemachines/sm1.html</a:t>
            </a:r>
          </a:p>
          <a:p>
            <a:pPr marL="0" indent="0">
              <a:buNone/>
            </a:pPr>
            <a:endParaRPr lang="en-US" dirty="0"/>
          </a:p>
        </p:txBody>
      </p:sp>
    </p:spTree>
    <p:extLst>
      <p:ext uri="{BB962C8B-B14F-4D97-AF65-F5344CB8AC3E}">
        <p14:creationId xmlns:p14="http://schemas.microsoft.com/office/powerpoint/2010/main" val="1336233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An object may have both kinetic and potential energy at the same time.  The sum of PE and KE is constant all the way through. (ideally)</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 y="2971800"/>
            <a:ext cx="9029700" cy="3686175"/>
          </a:xfrm>
          <a:prstGeom prst="rect">
            <a:avLst/>
          </a:prstGeom>
        </p:spPr>
      </p:pic>
    </p:spTree>
    <p:extLst>
      <p:ext uri="{BB962C8B-B14F-4D97-AF65-F5344CB8AC3E}">
        <p14:creationId xmlns:p14="http://schemas.microsoft.com/office/powerpoint/2010/main" val="296462266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t>
            </a:r>
            <a:endParaRPr lang="en-US" dirty="0"/>
          </a:p>
        </p:txBody>
      </p:sp>
      <p:sp>
        <p:nvSpPr>
          <p:cNvPr id="3" name="Content Placeholder 2"/>
          <p:cNvSpPr>
            <a:spLocks noGrp="1"/>
          </p:cNvSpPr>
          <p:nvPr>
            <p:ph idx="1"/>
          </p:nvPr>
        </p:nvSpPr>
        <p:spPr/>
        <p:txBody>
          <a:bodyPr/>
          <a:lstStyle/>
          <a:p>
            <a:pPr marL="0" indent="0">
              <a:buNone/>
            </a:pPr>
            <a:r>
              <a:rPr lang="en-US" dirty="0">
                <a:solidFill>
                  <a:srgbClr val="000000"/>
                </a:solidFill>
                <a:ea typeface="Times New Roman" pitchFamily="18" charset="0"/>
                <a:cs typeface="Minion-Regular" charset="0"/>
              </a:rPr>
              <a:t>The pivot point, or </a:t>
            </a:r>
            <a:r>
              <a:rPr lang="en-US" b="1" dirty="0">
                <a:solidFill>
                  <a:srgbClr val="000000"/>
                </a:solidFill>
                <a:ea typeface="Times New Roman" pitchFamily="18" charset="0"/>
                <a:cs typeface="Minion-Regular" charset="0"/>
              </a:rPr>
              <a:t>fulcrum, </a:t>
            </a:r>
            <a:r>
              <a:rPr lang="en-US" dirty="0">
                <a:solidFill>
                  <a:srgbClr val="000000"/>
                </a:solidFill>
                <a:ea typeface="Times New Roman" pitchFamily="18" charset="0"/>
                <a:cs typeface="Minion-Regular" charset="0"/>
              </a:rPr>
              <a:t>of the lever can be relatively close to the load. </a:t>
            </a:r>
          </a:p>
          <a:p>
            <a:pPr marL="460375" lvl="1" indent="0">
              <a:buNone/>
            </a:pPr>
            <a:r>
              <a:rPr lang="en-US" dirty="0">
                <a:solidFill>
                  <a:srgbClr val="000000"/>
                </a:solidFill>
                <a:ea typeface="Times New Roman" pitchFamily="18" charset="0"/>
                <a:cs typeface="Minion-Regular" charset="0"/>
              </a:rPr>
              <a:t>Then a small input force exerted through a large distance will produce a large output force over a short distance. </a:t>
            </a:r>
          </a:p>
          <a:p>
            <a:pPr marL="460375" lvl="1" indent="0">
              <a:buNone/>
            </a:pPr>
            <a:endParaRPr lang="en-US" dirty="0" smtClean="0">
              <a:solidFill>
                <a:srgbClr val="000000"/>
              </a:solidFill>
              <a:ea typeface="Times New Roman" pitchFamily="18" charset="0"/>
              <a:cs typeface="Minion-Regular" charset="0"/>
            </a:endParaRPr>
          </a:p>
          <a:p>
            <a:pPr marL="460375" lvl="1" indent="0">
              <a:buNone/>
            </a:pPr>
            <a:r>
              <a:rPr lang="en-US" dirty="0" smtClean="0">
                <a:solidFill>
                  <a:srgbClr val="000000"/>
                </a:solidFill>
                <a:ea typeface="Times New Roman" pitchFamily="18" charset="0"/>
                <a:cs typeface="Minion-Regular" charset="0"/>
              </a:rPr>
              <a:t>In </a:t>
            </a:r>
            <a:r>
              <a:rPr lang="en-US" dirty="0">
                <a:solidFill>
                  <a:srgbClr val="000000"/>
                </a:solidFill>
                <a:ea typeface="Times New Roman" pitchFamily="18" charset="0"/>
                <a:cs typeface="Minion-Regular" charset="0"/>
              </a:rPr>
              <a:t>this way, a lever can multiply forces. </a:t>
            </a:r>
          </a:p>
          <a:p>
            <a:pPr marL="460375" lvl="1" indent="0">
              <a:buNone/>
            </a:pPr>
            <a:endParaRPr lang="en-US" dirty="0" smtClean="0">
              <a:solidFill>
                <a:srgbClr val="000000"/>
              </a:solidFill>
              <a:ea typeface="Times New Roman" pitchFamily="18" charset="0"/>
              <a:cs typeface="Minion-Regular" charset="0"/>
            </a:endParaRPr>
          </a:p>
          <a:p>
            <a:pPr marL="460375" lvl="1" indent="0">
              <a:buNone/>
            </a:pPr>
            <a:r>
              <a:rPr lang="en-US" dirty="0" smtClean="0">
                <a:solidFill>
                  <a:srgbClr val="000000"/>
                </a:solidFill>
                <a:ea typeface="Times New Roman" pitchFamily="18" charset="0"/>
                <a:cs typeface="Minion-Regular" charset="0"/>
              </a:rPr>
              <a:t>However</a:t>
            </a:r>
            <a:r>
              <a:rPr lang="en-US" dirty="0">
                <a:solidFill>
                  <a:srgbClr val="000000"/>
                </a:solidFill>
                <a:ea typeface="Times New Roman" pitchFamily="18" charset="0"/>
                <a:cs typeface="Minion-Regular" charset="0"/>
              </a:rPr>
              <a:t>, no machine can multiply work or energy</a:t>
            </a:r>
            <a:endParaRPr lang="en-US" dirty="0"/>
          </a:p>
        </p:txBody>
      </p:sp>
    </p:spTree>
    <p:extLst>
      <p:ext uri="{BB962C8B-B14F-4D97-AF65-F5344CB8AC3E}">
        <p14:creationId xmlns:p14="http://schemas.microsoft.com/office/powerpoint/2010/main" val="343323893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1570" name="Rectangle 2"/>
          <p:cNvSpPr>
            <a:spLocks noChangeArrowheads="1"/>
          </p:cNvSpPr>
          <p:nvPr/>
        </p:nvSpPr>
        <p:spPr bwMode="auto">
          <a:xfrm>
            <a:off x="227013" y="1196975"/>
            <a:ext cx="86121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18" charset="2"/>
              <a:buNone/>
            </a:pPr>
            <a:r>
              <a:rPr lang="en-US" dirty="0">
                <a:solidFill>
                  <a:srgbClr val="000000"/>
                </a:solidFill>
                <a:ea typeface="Times New Roman" pitchFamily="18" charset="0"/>
                <a:cs typeface="Minion-Regular" charset="0"/>
              </a:rPr>
              <a:t>In the lever, the work (force × distance) done at one end is equal to the work done on the load at the other end.</a:t>
            </a:r>
          </a:p>
        </p:txBody>
      </p:sp>
      <p:sp>
        <p:nvSpPr>
          <p:cNvPr id="1901571" name="Rectangle 3"/>
          <p:cNvSpPr>
            <a:spLocks noChangeArrowheads="1"/>
          </p:cNvSpPr>
          <p:nvPr/>
        </p:nvSpPr>
        <p:spPr bwMode="auto">
          <a:xfrm>
            <a:off x="230188" y="623888"/>
            <a:ext cx="86852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2800" b="1" dirty="0" smtClean="0">
                <a:solidFill>
                  <a:srgbClr val="E63219"/>
                </a:solidFill>
              </a:rPr>
              <a:t>Lever</a:t>
            </a:r>
            <a:endParaRPr lang="en-US" sz="2800" b="1" dirty="0">
              <a:solidFill>
                <a:srgbClr val="E63219"/>
              </a:solidFill>
            </a:endParaRPr>
          </a:p>
        </p:txBody>
      </p:sp>
      <p:pic>
        <p:nvPicPr>
          <p:cNvPr id="1901572" name="Picture 4" descr="CPPE-Ch9-8_p155-Le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2209800"/>
            <a:ext cx="5543550" cy="395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69332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3618" name="Rectangle 2"/>
          <p:cNvSpPr>
            <a:spLocks noChangeArrowheads="1"/>
          </p:cNvSpPr>
          <p:nvPr/>
        </p:nvSpPr>
        <p:spPr bwMode="auto">
          <a:xfrm>
            <a:off x="227013" y="1196975"/>
            <a:ext cx="8612187"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18" charset="2"/>
              <a:buNone/>
            </a:pPr>
            <a:r>
              <a:rPr lang="en-US" dirty="0">
                <a:solidFill>
                  <a:srgbClr val="000000"/>
                </a:solidFill>
                <a:ea typeface="Times New Roman" pitchFamily="18" charset="0"/>
                <a:cs typeface="Minion-Regular" charset="0"/>
              </a:rPr>
              <a:t>The output force is eight times the input force.</a:t>
            </a:r>
          </a:p>
          <a:p>
            <a:pPr>
              <a:buFont typeface="Symbol" pitchFamily="18" charset="2"/>
              <a:buNone/>
            </a:pPr>
            <a:r>
              <a:rPr lang="en-US" dirty="0">
                <a:solidFill>
                  <a:srgbClr val="000000"/>
                </a:solidFill>
                <a:ea typeface="Times New Roman" pitchFamily="18" charset="0"/>
                <a:cs typeface="Minion-Regular" charset="0"/>
              </a:rPr>
              <a:t>The output distance is one eighth of the input distance.</a:t>
            </a:r>
          </a:p>
        </p:txBody>
      </p:sp>
      <p:sp>
        <p:nvSpPr>
          <p:cNvPr id="1903619" name="Rectangle 3"/>
          <p:cNvSpPr>
            <a:spLocks noChangeArrowheads="1"/>
          </p:cNvSpPr>
          <p:nvPr/>
        </p:nvSpPr>
        <p:spPr bwMode="auto">
          <a:xfrm>
            <a:off x="230188" y="623888"/>
            <a:ext cx="86852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2800" b="1" dirty="0" smtClean="0">
                <a:solidFill>
                  <a:srgbClr val="E63219"/>
                </a:solidFill>
              </a:rPr>
              <a:t>Lever</a:t>
            </a:r>
            <a:endParaRPr lang="en-US" sz="2800" b="1" dirty="0">
              <a:solidFill>
                <a:srgbClr val="E63219"/>
              </a:solidFill>
            </a:endParaRPr>
          </a:p>
        </p:txBody>
      </p:sp>
      <p:pic>
        <p:nvPicPr>
          <p:cNvPr id="1903621" name="Picture 5" descr="CPPE-Ch9-8_p155-Pry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8" y="3276600"/>
            <a:ext cx="8226425" cy="230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36386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solidFill>
                  <a:srgbClr val="000000"/>
                </a:solidFill>
                <a:ea typeface="Times New Roman" pitchFamily="18" charset="0"/>
                <a:cs typeface="Minion-Regular" charset="0"/>
              </a:rPr>
              <a:t>The child pushes down 10 N and lifts an 80-N load. </a:t>
            </a:r>
          </a:p>
          <a:p>
            <a:pPr marL="0" indent="0">
              <a:buNone/>
            </a:pPr>
            <a:endParaRPr lang="en-US" dirty="0" smtClean="0">
              <a:solidFill>
                <a:srgbClr val="000000"/>
              </a:solidFill>
              <a:ea typeface="Times New Roman" pitchFamily="18" charset="0"/>
              <a:cs typeface="Minion-Regular" charset="0"/>
            </a:endParaRPr>
          </a:p>
          <a:p>
            <a:pPr marL="0" indent="0">
              <a:buNone/>
            </a:pPr>
            <a:r>
              <a:rPr lang="en-US" dirty="0" smtClean="0">
                <a:solidFill>
                  <a:srgbClr val="000000"/>
                </a:solidFill>
                <a:ea typeface="Times New Roman" pitchFamily="18" charset="0"/>
                <a:cs typeface="Minion-Regular" charset="0"/>
              </a:rPr>
              <a:t>The </a:t>
            </a:r>
            <a:r>
              <a:rPr lang="en-US" dirty="0">
                <a:solidFill>
                  <a:srgbClr val="000000"/>
                </a:solidFill>
                <a:ea typeface="Times New Roman" pitchFamily="18" charset="0"/>
                <a:cs typeface="Minion-Regular" charset="0"/>
              </a:rPr>
              <a:t>ratio of output force to input force for a machine is called the </a:t>
            </a:r>
            <a:r>
              <a:rPr lang="en-US" b="1" dirty="0">
                <a:solidFill>
                  <a:srgbClr val="000000"/>
                </a:solidFill>
                <a:ea typeface="Times New Roman" pitchFamily="18" charset="0"/>
                <a:cs typeface="Minion-Regular" charset="0"/>
              </a:rPr>
              <a:t>mechanical advantage. </a:t>
            </a:r>
            <a:endParaRPr lang="en-US" dirty="0">
              <a:solidFill>
                <a:srgbClr val="000000"/>
              </a:solidFill>
              <a:ea typeface="Times New Roman" pitchFamily="18" charset="0"/>
              <a:cs typeface="Minion-Regular" charset="0"/>
            </a:endParaRPr>
          </a:p>
          <a:p>
            <a:pPr marL="0" indent="0">
              <a:buNone/>
            </a:pPr>
            <a:endParaRPr lang="en-US" dirty="0" smtClean="0">
              <a:solidFill>
                <a:srgbClr val="000000"/>
              </a:solidFill>
              <a:ea typeface="Times New Roman" pitchFamily="18" charset="0"/>
              <a:cs typeface="Minion-Regular" charset="0"/>
            </a:endParaRPr>
          </a:p>
          <a:p>
            <a:pPr marL="0" indent="0">
              <a:buNone/>
            </a:pPr>
            <a:r>
              <a:rPr lang="en-US" dirty="0" smtClean="0">
                <a:solidFill>
                  <a:srgbClr val="000000"/>
                </a:solidFill>
                <a:ea typeface="Times New Roman" pitchFamily="18" charset="0"/>
                <a:cs typeface="Minion-Regular" charset="0"/>
              </a:rPr>
              <a:t>The </a:t>
            </a:r>
            <a:r>
              <a:rPr lang="en-US" dirty="0">
                <a:solidFill>
                  <a:srgbClr val="000000"/>
                </a:solidFill>
                <a:ea typeface="Times New Roman" pitchFamily="18" charset="0"/>
                <a:cs typeface="Minion-Regular" charset="0"/>
              </a:rPr>
              <a:t>mechanical advantage is (80 N)/(10 N), or 8.</a:t>
            </a:r>
          </a:p>
          <a:p>
            <a:pPr marL="0" indent="0">
              <a:buNone/>
            </a:pPr>
            <a:endParaRPr lang="en-US" dirty="0"/>
          </a:p>
        </p:txBody>
      </p:sp>
    </p:spTree>
    <p:extLst>
      <p:ext uri="{BB962C8B-B14F-4D97-AF65-F5344CB8AC3E}">
        <p14:creationId xmlns:p14="http://schemas.microsoft.com/office/powerpoint/2010/main" val="124004492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5105400" cy="4876800"/>
          </a:xfrm>
        </p:spPr>
        <p:txBody>
          <a:bodyPr>
            <a:normAutofit fontScale="92500" lnSpcReduction="20000"/>
          </a:bodyPr>
          <a:lstStyle/>
          <a:p>
            <a:pPr marL="0" indent="0">
              <a:buNone/>
            </a:pPr>
            <a:r>
              <a:rPr lang="en-US" dirty="0">
                <a:solidFill>
                  <a:srgbClr val="000000"/>
                </a:solidFill>
                <a:ea typeface="Times New Roman" pitchFamily="18" charset="0"/>
                <a:cs typeface="Minion-Regular" charset="0"/>
              </a:rPr>
              <a:t>There are three common ways to set up a </a:t>
            </a:r>
            <a:r>
              <a:rPr lang="en-US" dirty="0" smtClean="0">
                <a:solidFill>
                  <a:srgbClr val="000000"/>
                </a:solidFill>
                <a:ea typeface="Times New Roman" pitchFamily="18" charset="0"/>
                <a:cs typeface="Minion-Regular" charset="0"/>
              </a:rPr>
              <a:t>lever:</a:t>
            </a:r>
          </a:p>
          <a:p>
            <a:pPr marL="0" indent="0">
              <a:buNone/>
            </a:pPr>
            <a:endParaRPr lang="en-US" dirty="0">
              <a:solidFill>
                <a:srgbClr val="000000"/>
              </a:solidFill>
              <a:ea typeface="Times New Roman" pitchFamily="18" charset="0"/>
              <a:cs typeface="Minion-Regular" charset="0"/>
            </a:endParaRPr>
          </a:p>
          <a:p>
            <a:pPr marL="0" indent="0">
              <a:buNone/>
            </a:pPr>
            <a:r>
              <a:rPr lang="en-US" dirty="0" smtClean="0">
                <a:solidFill>
                  <a:srgbClr val="000000"/>
                </a:solidFill>
                <a:ea typeface="Times New Roman" pitchFamily="18" charset="0"/>
                <a:cs typeface="Minion-Regular" charset="0"/>
              </a:rPr>
              <a:t>	A </a:t>
            </a:r>
            <a:r>
              <a:rPr lang="en-US" dirty="0">
                <a:solidFill>
                  <a:srgbClr val="000000"/>
                </a:solidFill>
                <a:ea typeface="Times New Roman" pitchFamily="18" charset="0"/>
                <a:cs typeface="Minion-Regular" charset="0"/>
              </a:rPr>
              <a:t>type 1 lever has the fulcrum </a:t>
            </a:r>
            <a:r>
              <a:rPr lang="en-US" dirty="0" smtClean="0">
                <a:solidFill>
                  <a:srgbClr val="000000"/>
                </a:solidFill>
                <a:ea typeface="Times New Roman" pitchFamily="18" charset="0"/>
                <a:cs typeface="Minion-Regular" charset="0"/>
              </a:rPr>
              <a:t>	between </a:t>
            </a:r>
            <a:r>
              <a:rPr lang="en-US" dirty="0">
                <a:solidFill>
                  <a:srgbClr val="000000"/>
                </a:solidFill>
                <a:ea typeface="Times New Roman" pitchFamily="18" charset="0"/>
                <a:cs typeface="Minion-Regular" charset="0"/>
              </a:rPr>
              <a:t>the force and </a:t>
            </a:r>
            <a:r>
              <a:rPr lang="en-US" dirty="0" smtClean="0">
                <a:solidFill>
                  <a:srgbClr val="000000"/>
                </a:solidFill>
                <a:ea typeface="Times New Roman" pitchFamily="18" charset="0"/>
                <a:cs typeface="Minion-Regular" charset="0"/>
              </a:rPr>
              <a:t>	the </a:t>
            </a:r>
            <a:r>
              <a:rPr lang="en-US" dirty="0">
                <a:solidFill>
                  <a:srgbClr val="000000"/>
                </a:solidFill>
                <a:ea typeface="Times New Roman" pitchFamily="18" charset="0"/>
                <a:cs typeface="Minion-Regular" charset="0"/>
              </a:rPr>
              <a:t>load, or between input and </a:t>
            </a:r>
            <a:r>
              <a:rPr lang="en-US" dirty="0" smtClean="0">
                <a:solidFill>
                  <a:srgbClr val="000000"/>
                </a:solidFill>
                <a:ea typeface="Times New Roman" pitchFamily="18" charset="0"/>
                <a:cs typeface="Minion-Regular" charset="0"/>
              </a:rPr>
              <a:t>	output</a:t>
            </a:r>
            <a:r>
              <a:rPr lang="en-US" dirty="0">
                <a:solidFill>
                  <a:srgbClr val="000000"/>
                </a:solidFill>
                <a:ea typeface="Times New Roman" pitchFamily="18" charset="0"/>
                <a:cs typeface="Minion-Regular" charset="0"/>
              </a:rPr>
              <a:t>. </a:t>
            </a:r>
          </a:p>
          <a:p>
            <a:pPr marL="460375" lvl="1" indent="0">
              <a:buNone/>
            </a:pPr>
            <a:endParaRPr lang="en-US" dirty="0" smtClean="0">
              <a:solidFill>
                <a:srgbClr val="000000"/>
              </a:solidFill>
              <a:ea typeface="Times New Roman" pitchFamily="18" charset="0"/>
              <a:cs typeface="Minion-Regular" charset="0"/>
            </a:endParaRPr>
          </a:p>
          <a:p>
            <a:pPr marL="460375" lvl="1" indent="0">
              <a:buNone/>
            </a:pPr>
            <a:r>
              <a:rPr lang="en-US" dirty="0">
                <a:solidFill>
                  <a:srgbClr val="000000"/>
                </a:solidFill>
                <a:ea typeface="Times New Roman" pitchFamily="18" charset="0"/>
                <a:cs typeface="Minion-Regular" charset="0"/>
              </a:rPr>
              <a:t>	</a:t>
            </a:r>
            <a:r>
              <a:rPr lang="en-US" sz="2400" dirty="0" smtClean="0">
                <a:solidFill>
                  <a:srgbClr val="000000"/>
                </a:solidFill>
                <a:ea typeface="Times New Roman" pitchFamily="18" charset="0"/>
                <a:cs typeface="Minion-Regular" charset="0"/>
              </a:rPr>
              <a:t>A </a:t>
            </a:r>
            <a:r>
              <a:rPr lang="en-US" sz="2400" dirty="0">
                <a:solidFill>
                  <a:srgbClr val="000000"/>
                </a:solidFill>
                <a:ea typeface="Times New Roman" pitchFamily="18" charset="0"/>
                <a:cs typeface="Minion-Regular" charset="0"/>
              </a:rPr>
              <a:t>type 2 lever has the load </a:t>
            </a:r>
            <a:r>
              <a:rPr lang="en-US" sz="2400" dirty="0" smtClean="0">
                <a:solidFill>
                  <a:srgbClr val="000000"/>
                </a:solidFill>
                <a:ea typeface="Times New Roman" pitchFamily="18" charset="0"/>
                <a:cs typeface="Minion-Regular" charset="0"/>
              </a:rPr>
              <a:t>	between </a:t>
            </a:r>
            <a:r>
              <a:rPr lang="en-US" sz="2400" dirty="0">
                <a:solidFill>
                  <a:srgbClr val="000000"/>
                </a:solidFill>
                <a:ea typeface="Times New Roman" pitchFamily="18" charset="0"/>
                <a:cs typeface="Minion-Regular" charset="0"/>
              </a:rPr>
              <a:t>the fulcrum and </a:t>
            </a:r>
            <a:r>
              <a:rPr lang="en-US" sz="2400" dirty="0" smtClean="0">
                <a:solidFill>
                  <a:srgbClr val="000000"/>
                </a:solidFill>
                <a:ea typeface="Times New Roman" pitchFamily="18" charset="0"/>
                <a:cs typeface="Minion-Regular" charset="0"/>
              </a:rPr>
              <a:t>	the </a:t>
            </a:r>
            <a:r>
              <a:rPr lang="en-US" sz="2400" dirty="0">
                <a:solidFill>
                  <a:srgbClr val="000000"/>
                </a:solidFill>
                <a:ea typeface="Times New Roman" pitchFamily="18" charset="0"/>
                <a:cs typeface="Minion-Regular" charset="0"/>
              </a:rPr>
              <a:t>input </a:t>
            </a:r>
            <a:r>
              <a:rPr lang="en-US" sz="2400" dirty="0" smtClean="0">
                <a:solidFill>
                  <a:srgbClr val="000000"/>
                </a:solidFill>
                <a:ea typeface="Times New Roman" pitchFamily="18" charset="0"/>
                <a:cs typeface="Minion-Regular" charset="0"/>
              </a:rPr>
              <a:t>force</a:t>
            </a:r>
            <a:r>
              <a:rPr lang="en-US" sz="2400" dirty="0">
                <a:solidFill>
                  <a:srgbClr val="000000"/>
                </a:solidFill>
                <a:ea typeface="Times New Roman" pitchFamily="18" charset="0"/>
                <a:cs typeface="Minion-Regular" charset="0"/>
              </a:rPr>
              <a:t>. </a:t>
            </a:r>
          </a:p>
          <a:p>
            <a:pPr marL="460375" lvl="1" indent="0">
              <a:buNone/>
            </a:pPr>
            <a:endParaRPr lang="en-US" sz="2400" dirty="0" smtClean="0">
              <a:solidFill>
                <a:srgbClr val="000000"/>
              </a:solidFill>
              <a:ea typeface="Times New Roman" pitchFamily="18" charset="0"/>
              <a:cs typeface="Minion-Regular" charset="0"/>
            </a:endParaRPr>
          </a:p>
          <a:p>
            <a:pPr marL="460375" lvl="1" indent="0">
              <a:buNone/>
            </a:pPr>
            <a:r>
              <a:rPr lang="en-US" sz="2400" dirty="0">
                <a:solidFill>
                  <a:srgbClr val="000000"/>
                </a:solidFill>
                <a:ea typeface="Times New Roman" pitchFamily="18" charset="0"/>
                <a:cs typeface="Minion-Regular" charset="0"/>
              </a:rPr>
              <a:t>	</a:t>
            </a:r>
            <a:r>
              <a:rPr lang="en-US" sz="2400" dirty="0" smtClean="0">
                <a:solidFill>
                  <a:srgbClr val="000000"/>
                </a:solidFill>
                <a:ea typeface="Times New Roman" pitchFamily="18" charset="0"/>
                <a:cs typeface="Minion-Regular" charset="0"/>
              </a:rPr>
              <a:t>A </a:t>
            </a:r>
            <a:r>
              <a:rPr lang="en-US" sz="2400" dirty="0">
                <a:solidFill>
                  <a:srgbClr val="000000"/>
                </a:solidFill>
                <a:ea typeface="Times New Roman" pitchFamily="18" charset="0"/>
                <a:cs typeface="Minion-Regular" charset="0"/>
              </a:rPr>
              <a:t>type 3 lever has the fulcrum at </a:t>
            </a:r>
            <a:r>
              <a:rPr lang="en-US" sz="2400" dirty="0" smtClean="0">
                <a:solidFill>
                  <a:srgbClr val="000000"/>
                </a:solidFill>
                <a:ea typeface="Times New Roman" pitchFamily="18" charset="0"/>
                <a:cs typeface="Minion-Regular" charset="0"/>
              </a:rPr>
              <a:t>	one </a:t>
            </a:r>
            <a:r>
              <a:rPr lang="en-US" sz="2400" dirty="0">
                <a:solidFill>
                  <a:srgbClr val="000000"/>
                </a:solidFill>
                <a:ea typeface="Times New Roman" pitchFamily="18" charset="0"/>
                <a:cs typeface="Minion-Regular" charset="0"/>
              </a:rPr>
              <a:t>end and the </a:t>
            </a:r>
            <a:r>
              <a:rPr lang="en-US" sz="2400" dirty="0" smtClean="0">
                <a:solidFill>
                  <a:srgbClr val="000000"/>
                </a:solidFill>
                <a:ea typeface="Times New Roman" pitchFamily="18" charset="0"/>
                <a:cs typeface="Minion-Regular" charset="0"/>
              </a:rPr>
              <a:t>load </a:t>
            </a:r>
            <a:r>
              <a:rPr lang="en-US" sz="2400" dirty="0">
                <a:solidFill>
                  <a:srgbClr val="000000"/>
                </a:solidFill>
                <a:ea typeface="Times New Roman" pitchFamily="18" charset="0"/>
                <a:cs typeface="Minion-Regular" charset="0"/>
              </a:rPr>
              <a:t>at the </a:t>
            </a:r>
            <a:r>
              <a:rPr lang="en-US" sz="2400" dirty="0" smtClean="0">
                <a:solidFill>
                  <a:srgbClr val="000000"/>
                </a:solidFill>
                <a:ea typeface="Times New Roman" pitchFamily="18" charset="0"/>
                <a:cs typeface="Minion-Regular" charset="0"/>
              </a:rPr>
              <a:t>	other</a:t>
            </a:r>
            <a:r>
              <a:rPr lang="en-US" sz="2400" dirty="0">
                <a:solidFill>
                  <a:srgbClr val="000000"/>
                </a:solidFill>
                <a:ea typeface="Times New Roman" pitchFamily="18" charset="0"/>
                <a:cs typeface="Minion-Regular" charset="0"/>
              </a:rPr>
              <a:t>.</a:t>
            </a:r>
          </a:p>
          <a:p>
            <a:pPr marL="0" indent="0">
              <a:buNone/>
            </a:pPr>
            <a:endParaRPr lang="en-US" dirty="0"/>
          </a:p>
        </p:txBody>
      </p:sp>
    </p:spTree>
    <p:extLst>
      <p:ext uri="{BB962C8B-B14F-4D97-AF65-F5344CB8AC3E}">
        <p14:creationId xmlns:p14="http://schemas.microsoft.com/office/powerpoint/2010/main" val="124004492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3858" name="Rectangle 2"/>
          <p:cNvSpPr>
            <a:spLocks noChangeArrowheads="1"/>
          </p:cNvSpPr>
          <p:nvPr/>
        </p:nvSpPr>
        <p:spPr bwMode="auto">
          <a:xfrm>
            <a:off x="227013" y="1196975"/>
            <a:ext cx="8612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000000"/>
                </a:solidFill>
                <a:ea typeface="Times New Roman" pitchFamily="18" charset="0"/>
                <a:cs typeface="Minion-Regular" charset="0"/>
              </a:rPr>
              <a:t>The three basic types of levers are shown here. </a:t>
            </a:r>
          </a:p>
        </p:txBody>
      </p:sp>
      <p:sp>
        <p:nvSpPr>
          <p:cNvPr id="1913859" name="Rectangle 3"/>
          <p:cNvSpPr>
            <a:spLocks noChangeArrowheads="1"/>
          </p:cNvSpPr>
          <p:nvPr/>
        </p:nvSpPr>
        <p:spPr bwMode="auto">
          <a:xfrm>
            <a:off x="230188" y="623888"/>
            <a:ext cx="86852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2800" b="1" dirty="0" smtClean="0"/>
              <a:t>Lever</a:t>
            </a:r>
            <a:endParaRPr lang="en-US" sz="2800" b="1" dirty="0">
              <a:solidFill>
                <a:srgbClr val="E63219"/>
              </a:solidFill>
            </a:endParaRPr>
          </a:p>
        </p:txBody>
      </p:sp>
      <p:pic>
        <p:nvPicPr>
          <p:cNvPr id="1913860" name="Picture 4" descr="CPPE-Ch9-8_p156-Leve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3" y="2057400"/>
            <a:ext cx="8226425" cy="396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41732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1813" name="Picture 5" descr="CPPE-Ch9-8_p156-Lever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3" y="2055813"/>
            <a:ext cx="8226425" cy="3965575"/>
          </a:xfrm>
          <a:prstGeom prst="rect">
            <a:avLst/>
          </a:prstGeom>
          <a:noFill/>
          <a:extLst>
            <a:ext uri="{909E8E84-426E-40DD-AFC4-6F175D3DCCD1}">
              <a14:hiddenFill xmlns:a14="http://schemas.microsoft.com/office/drawing/2010/main">
                <a:solidFill>
                  <a:srgbClr val="FFFFFF"/>
                </a:solidFill>
              </a14:hiddenFill>
            </a:ext>
          </a:extLst>
        </p:spPr>
      </p:pic>
      <p:sp>
        <p:nvSpPr>
          <p:cNvPr id="1911810" name="Rectangle 2"/>
          <p:cNvSpPr>
            <a:spLocks noChangeArrowheads="1"/>
          </p:cNvSpPr>
          <p:nvPr/>
        </p:nvSpPr>
        <p:spPr bwMode="auto">
          <a:xfrm>
            <a:off x="227013" y="1196975"/>
            <a:ext cx="8612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000000"/>
                </a:solidFill>
                <a:ea typeface="Times New Roman" pitchFamily="18" charset="0"/>
                <a:cs typeface="Minion-Regular" charset="0"/>
              </a:rPr>
              <a:t>The three basic types of levers are shown here. </a:t>
            </a:r>
          </a:p>
        </p:txBody>
      </p:sp>
      <p:sp>
        <p:nvSpPr>
          <p:cNvPr id="1911811" name="Rectangle 3"/>
          <p:cNvSpPr>
            <a:spLocks noChangeArrowheads="1"/>
          </p:cNvSpPr>
          <p:nvPr/>
        </p:nvSpPr>
        <p:spPr bwMode="auto">
          <a:xfrm>
            <a:off x="230188" y="623888"/>
            <a:ext cx="86852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2800" b="1" dirty="0" smtClean="0">
                <a:solidFill>
                  <a:schemeClr val="tx1"/>
                </a:solidFill>
              </a:rPr>
              <a:t>Lever</a:t>
            </a:r>
            <a:endParaRPr lang="en-US" sz="2800" b="1" dirty="0">
              <a:solidFill>
                <a:srgbClr val="E63219"/>
              </a:solidFill>
            </a:endParaRPr>
          </a:p>
        </p:txBody>
      </p:sp>
    </p:spTree>
    <p:extLst>
      <p:ext uri="{BB962C8B-B14F-4D97-AF65-F5344CB8AC3E}">
        <p14:creationId xmlns:p14="http://schemas.microsoft.com/office/powerpoint/2010/main" val="395031622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9766" name="Picture 6" descr="CPPE-Ch9-8_p156-Lever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8" y="2057400"/>
            <a:ext cx="8226425" cy="3965575"/>
          </a:xfrm>
          <a:prstGeom prst="rect">
            <a:avLst/>
          </a:prstGeom>
          <a:noFill/>
          <a:extLst>
            <a:ext uri="{909E8E84-426E-40DD-AFC4-6F175D3DCCD1}">
              <a14:hiddenFill xmlns:a14="http://schemas.microsoft.com/office/drawing/2010/main">
                <a:solidFill>
                  <a:srgbClr val="FFFFFF"/>
                </a:solidFill>
              </a14:hiddenFill>
            </a:ext>
          </a:extLst>
        </p:spPr>
      </p:pic>
      <p:sp>
        <p:nvSpPr>
          <p:cNvPr id="1909762" name="Rectangle 2"/>
          <p:cNvSpPr>
            <a:spLocks noChangeArrowheads="1"/>
          </p:cNvSpPr>
          <p:nvPr/>
        </p:nvSpPr>
        <p:spPr bwMode="auto">
          <a:xfrm>
            <a:off x="227013" y="1196975"/>
            <a:ext cx="8612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000000"/>
                </a:solidFill>
                <a:ea typeface="Times New Roman" pitchFamily="18" charset="0"/>
                <a:cs typeface="Minion-Regular" charset="0"/>
              </a:rPr>
              <a:t>The three basic types of levers are shown here. </a:t>
            </a:r>
          </a:p>
        </p:txBody>
      </p:sp>
      <p:sp>
        <p:nvSpPr>
          <p:cNvPr id="1909763" name="Rectangle 3"/>
          <p:cNvSpPr>
            <a:spLocks noChangeArrowheads="1"/>
          </p:cNvSpPr>
          <p:nvPr/>
        </p:nvSpPr>
        <p:spPr bwMode="auto">
          <a:xfrm>
            <a:off x="230188" y="623888"/>
            <a:ext cx="86852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2800" b="1" dirty="0" smtClean="0">
                <a:solidFill>
                  <a:schemeClr val="tx1"/>
                </a:solidFill>
              </a:rPr>
              <a:t>Lever</a:t>
            </a:r>
            <a:endParaRPr lang="en-US" sz="2800" b="1" dirty="0">
              <a:solidFill>
                <a:srgbClr val="E63219"/>
              </a:solidFill>
            </a:endParaRPr>
          </a:p>
        </p:txBody>
      </p:sp>
    </p:spTree>
    <p:extLst>
      <p:ext uri="{BB962C8B-B14F-4D97-AF65-F5344CB8AC3E}">
        <p14:creationId xmlns:p14="http://schemas.microsoft.com/office/powerpoint/2010/main" val="184181471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906" name="Rectangle 2"/>
          <p:cNvSpPr>
            <a:spLocks noChangeArrowheads="1"/>
          </p:cNvSpPr>
          <p:nvPr/>
        </p:nvSpPr>
        <p:spPr bwMode="auto">
          <a:xfrm>
            <a:off x="227013" y="1196975"/>
            <a:ext cx="861218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solidFill>
                  <a:schemeClr val="tx1"/>
                </a:solidFill>
              </a:rPr>
              <a:t>For a type 1 lever, push down on one end and you lift a load at the other. The directions of input and output are opposite.</a:t>
            </a:r>
          </a:p>
          <a:p>
            <a:endParaRPr lang="en-US" sz="2400" dirty="0" smtClean="0">
              <a:solidFill>
                <a:schemeClr val="tx1"/>
              </a:solidFill>
            </a:endParaRPr>
          </a:p>
          <a:p>
            <a:r>
              <a:rPr lang="en-US" sz="2400" dirty="0" smtClean="0">
                <a:solidFill>
                  <a:schemeClr val="tx1"/>
                </a:solidFill>
              </a:rPr>
              <a:t>For </a:t>
            </a:r>
            <a:r>
              <a:rPr lang="en-US" sz="2400" dirty="0">
                <a:solidFill>
                  <a:schemeClr val="tx1"/>
                </a:solidFill>
              </a:rPr>
              <a:t>a type 2 lever, you </a:t>
            </a:r>
            <a:r>
              <a:rPr lang="en-US" sz="2400" i="1" dirty="0">
                <a:solidFill>
                  <a:schemeClr val="tx1"/>
                </a:solidFill>
              </a:rPr>
              <a:t>lift </a:t>
            </a:r>
            <a:r>
              <a:rPr lang="en-US" sz="2400" dirty="0">
                <a:solidFill>
                  <a:schemeClr val="tx1"/>
                </a:solidFill>
              </a:rPr>
              <a:t>the end of the lever. Since the input and output forces are on the same side of the fulcrum, the forces have the same direction.</a:t>
            </a:r>
          </a:p>
          <a:p>
            <a:endParaRPr lang="en-US" sz="2400" dirty="0" smtClean="0">
              <a:solidFill>
                <a:schemeClr val="tx1"/>
              </a:solidFill>
            </a:endParaRPr>
          </a:p>
          <a:p>
            <a:r>
              <a:rPr lang="en-US" sz="2400" dirty="0" smtClean="0">
                <a:solidFill>
                  <a:schemeClr val="tx1"/>
                </a:solidFill>
              </a:rPr>
              <a:t>For </a:t>
            </a:r>
            <a:r>
              <a:rPr lang="en-US" sz="2400" dirty="0">
                <a:solidFill>
                  <a:schemeClr val="tx1"/>
                </a:solidFill>
              </a:rPr>
              <a:t>a type 3 lever, the input force is applied between the fulcrum and the load. The input and output forces are on the same side of the fulcrum and have the same direction.</a:t>
            </a:r>
          </a:p>
        </p:txBody>
      </p:sp>
      <p:sp>
        <p:nvSpPr>
          <p:cNvPr id="1915907" name="Rectangle 3"/>
          <p:cNvSpPr>
            <a:spLocks noChangeArrowheads="1"/>
          </p:cNvSpPr>
          <p:nvPr/>
        </p:nvSpPr>
        <p:spPr bwMode="auto">
          <a:xfrm>
            <a:off x="230188" y="623888"/>
            <a:ext cx="86852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endParaRPr lang="en-US" sz="2800" b="1" dirty="0">
              <a:solidFill>
                <a:srgbClr val="E63219"/>
              </a:solidFill>
            </a:endParaRPr>
          </a:p>
        </p:txBody>
      </p:sp>
    </p:spTree>
    <p:extLst>
      <p:ext uri="{BB962C8B-B14F-4D97-AF65-F5344CB8AC3E}">
        <p14:creationId xmlns:p14="http://schemas.microsoft.com/office/powerpoint/2010/main" val="243458276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0002" name="Rectangle 2"/>
          <p:cNvSpPr>
            <a:spLocks noChangeArrowheads="1"/>
          </p:cNvSpPr>
          <p:nvPr/>
        </p:nvSpPr>
        <p:spPr bwMode="auto">
          <a:xfrm>
            <a:off x="227013" y="1196975"/>
            <a:ext cx="8612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a:buFontTx/>
              <a:buAutoNum type="alphaLcPeriod"/>
            </a:pPr>
            <a:r>
              <a:rPr lang="en-US">
                <a:solidFill>
                  <a:schemeClr val="tx1"/>
                </a:solidFill>
              </a:rPr>
              <a:t>A pulley can change the direction of a force. </a:t>
            </a:r>
            <a:endParaRPr lang="en-US" b="1">
              <a:solidFill>
                <a:schemeClr val="tx1"/>
              </a:solidFill>
            </a:endParaRPr>
          </a:p>
        </p:txBody>
      </p:sp>
      <p:sp>
        <p:nvSpPr>
          <p:cNvPr id="1920003" name="Rectangle 3"/>
          <p:cNvSpPr>
            <a:spLocks noChangeArrowheads="1"/>
          </p:cNvSpPr>
          <p:nvPr/>
        </p:nvSpPr>
        <p:spPr bwMode="auto">
          <a:xfrm>
            <a:off x="230188" y="623888"/>
            <a:ext cx="86852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2800" b="1" dirty="0" smtClean="0">
                <a:solidFill>
                  <a:schemeClr val="tx1"/>
                </a:solidFill>
              </a:rPr>
              <a:t>Pulleys</a:t>
            </a:r>
            <a:endParaRPr lang="en-US" sz="2800" b="1" dirty="0">
              <a:solidFill>
                <a:srgbClr val="E63219"/>
              </a:solidFill>
            </a:endParaRPr>
          </a:p>
        </p:txBody>
      </p:sp>
      <p:pic>
        <p:nvPicPr>
          <p:cNvPr id="1920008" name="Picture 8" descr="CPPE-Ch9-8_p157-Pulle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90963"/>
            <a:ext cx="8226425" cy="221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589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energy</a:t>
            </a:r>
            <a:endParaRPr lang="en-US" dirty="0"/>
          </a:p>
        </p:txBody>
      </p:sp>
      <p:sp>
        <p:nvSpPr>
          <p:cNvPr id="4" name="Content Placeholder 3"/>
          <p:cNvSpPr>
            <a:spLocks noGrp="1"/>
          </p:cNvSpPr>
          <p:nvPr>
            <p:ph idx="1"/>
          </p:nvPr>
        </p:nvSpPr>
        <p:spPr>
          <a:xfrm>
            <a:off x="457200" y="1600200"/>
            <a:ext cx="5562600" cy="4876800"/>
          </a:xfrm>
        </p:spPr>
        <p:txBody>
          <a:bodyPr/>
          <a:lstStyle/>
          <a:p>
            <a:pPr marL="0" indent="0">
              <a:buNone/>
            </a:pPr>
            <a:r>
              <a:rPr lang="en-US" dirty="0"/>
              <a:t>Thermal energy is what we call energy that comes from heat</a:t>
            </a:r>
            <a:r>
              <a:rPr lang="en-US" dirty="0" smtClean="0"/>
              <a:t>.</a:t>
            </a:r>
          </a:p>
          <a:p>
            <a:pPr marL="0" indent="0">
              <a:buNone/>
            </a:pPr>
            <a:endParaRPr lang="en-US" dirty="0"/>
          </a:p>
          <a:p>
            <a:pPr marL="0" indent="0">
              <a:buNone/>
            </a:pPr>
            <a:r>
              <a:rPr lang="en-US" dirty="0"/>
              <a:t>For example, a cup of hot </a:t>
            </a:r>
            <a:r>
              <a:rPr lang="en-US" dirty="0" smtClean="0"/>
              <a:t>coffee </a:t>
            </a:r>
            <a:r>
              <a:rPr lang="en-US" dirty="0"/>
              <a:t>has thermal energy in the form of kinetic energy from its' particles. When you pour some </a:t>
            </a:r>
            <a:r>
              <a:rPr lang="en-US" dirty="0" smtClean="0"/>
              <a:t>cream </a:t>
            </a:r>
            <a:r>
              <a:rPr lang="en-US" dirty="0"/>
              <a:t>into your </a:t>
            </a:r>
            <a:r>
              <a:rPr lang="en-US" dirty="0" smtClean="0"/>
              <a:t>coffee, </a:t>
            </a:r>
            <a:r>
              <a:rPr lang="en-US" dirty="0"/>
              <a:t>some of this energy is transferred to the particles in cold </a:t>
            </a:r>
            <a:r>
              <a:rPr lang="en-US" dirty="0" smtClean="0"/>
              <a:t>cream.  Therefore the </a:t>
            </a:r>
            <a:r>
              <a:rPr lang="en-US" dirty="0"/>
              <a:t>cup of </a:t>
            </a:r>
            <a:r>
              <a:rPr lang="en-US" dirty="0" smtClean="0"/>
              <a:t>coffee </a:t>
            </a:r>
            <a:r>
              <a:rPr lang="en-US" dirty="0"/>
              <a:t>is cooler because it lost thermal energy to the </a:t>
            </a:r>
            <a:r>
              <a:rPr lang="en-US" dirty="0" smtClean="0"/>
              <a:t>cream.</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6248400" y="2819400"/>
            <a:ext cx="2514600" cy="2362200"/>
          </a:xfrm>
          <a:prstGeom prst="rect">
            <a:avLst/>
          </a:prstGeom>
        </p:spPr>
      </p:pic>
    </p:spTree>
    <p:extLst>
      <p:ext uri="{BB962C8B-B14F-4D97-AF65-F5344CB8AC3E}">
        <p14:creationId xmlns:p14="http://schemas.microsoft.com/office/powerpoint/2010/main" val="56179844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4098" name="Rectangle 2"/>
          <p:cNvSpPr>
            <a:spLocks noChangeArrowheads="1"/>
          </p:cNvSpPr>
          <p:nvPr/>
        </p:nvSpPr>
        <p:spPr bwMode="auto">
          <a:xfrm>
            <a:off x="227013" y="1196975"/>
            <a:ext cx="8612187"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a:buFontTx/>
              <a:buAutoNum type="alphaLcPeriod"/>
            </a:pPr>
            <a:r>
              <a:rPr lang="en-US">
                <a:solidFill>
                  <a:schemeClr val="tx1"/>
                </a:solidFill>
              </a:rPr>
              <a:t>A pulley can change the direction of a force. </a:t>
            </a:r>
            <a:endParaRPr lang="en-US" b="1">
              <a:solidFill>
                <a:schemeClr val="tx1"/>
              </a:solidFill>
            </a:endParaRPr>
          </a:p>
          <a:p>
            <a:pPr marL="533400" indent="-533400">
              <a:buFontTx/>
              <a:buAutoNum type="alphaLcPeriod"/>
            </a:pPr>
            <a:r>
              <a:rPr lang="en-US">
                <a:solidFill>
                  <a:schemeClr val="tx1"/>
                </a:solidFill>
              </a:rPr>
              <a:t>A pulley multiplies force. </a:t>
            </a:r>
            <a:endParaRPr lang="en-US" b="1">
              <a:solidFill>
                <a:schemeClr val="tx1"/>
              </a:solidFill>
            </a:endParaRPr>
          </a:p>
        </p:txBody>
      </p:sp>
      <p:sp>
        <p:nvSpPr>
          <p:cNvPr id="1924099" name="Rectangle 3"/>
          <p:cNvSpPr>
            <a:spLocks noChangeArrowheads="1"/>
          </p:cNvSpPr>
          <p:nvPr/>
        </p:nvSpPr>
        <p:spPr bwMode="auto">
          <a:xfrm>
            <a:off x="230188" y="623888"/>
            <a:ext cx="86852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2800" b="1" dirty="0" smtClean="0">
                <a:solidFill>
                  <a:schemeClr val="tx1"/>
                </a:solidFill>
              </a:rPr>
              <a:t>Pulleys</a:t>
            </a:r>
            <a:endParaRPr lang="en-US" sz="2800" b="1" dirty="0">
              <a:solidFill>
                <a:srgbClr val="E63219"/>
              </a:solidFill>
            </a:endParaRPr>
          </a:p>
        </p:txBody>
      </p:sp>
      <p:pic>
        <p:nvPicPr>
          <p:cNvPr id="1924103" name="Picture 7" descr="CPPE-Ch9-8_p157-Pulle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90963"/>
            <a:ext cx="8226425" cy="2211387"/>
          </a:xfrm>
          <a:prstGeom prst="rect">
            <a:avLst/>
          </a:prstGeom>
          <a:noFill/>
          <a:extLst>
            <a:ext uri="{909E8E84-426E-40DD-AFC4-6F175D3DCCD1}">
              <a14:hiddenFill xmlns:a14="http://schemas.microsoft.com/office/drawing/2010/main">
                <a:solidFill>
                  <a:srgbClr val="FFFFFF"/>
                </a:solidFill>
              </a14:hiddenFill>
            </a:ext>
          </a:extLst>
        </p:spPr>
      </p:pic>
      <p:pic>
        <p:nvPicPr>
          <p:cNvPr id="1924105" name="Picture 9" descr="CPPE-Ch9-8_p157-Pulley2-on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3889375"/>
            <a:ext cx="3382962"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61331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2050" name="Rectangle 2"/>
          <p:cNvSpPr>
            <a:spLocks noChangeArrowheads="1"/>
          </p:cNvSpPr>
          <p:nvPr/>
        </p:nvSpPr>
        <p:spPr bwMode="auto">
          <a:xfrm>
            <a:off x="227013" y="1196975"/>
            <a:ext cx="8612187"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a:buFontTx/>
              <a:buAutoNum type="alphaLcPeriod"/>
            </a:pPr>
            <a:r>
              <a:rPr lang="en-US" dirty="0">
                <a:solidFill>
                  <a:schemeClr val="tx1"/>
                </a:solidFill>
              </a:rPr>
              <a:t>A pulley can change the direction of a force. </a:t>
            </a:r>
            <a:endParaRPr lang="en-US" b="1" dirty="0">
              <a:solidFill>
                <a:schemeClr val="tx1"/>
              </a:solidFill>
            </a:endParaRPr>
          </a:p>
          <a:p>
            <a:pPr marL="533400" indent="-533400">
              <a:buFontTx/>
              <a:buAutoNum type="alphaLcPeriod"/>
            </a:pPr>
            <a:r>
              <a:rPr lang="en-US" dirty="0">
                <a:solidFill>
                  <a:schemeClr val="tx1"/>
                </a:solidFill>
              </a:rPr>
              <a:t>A pulley multiplies force. </a:t>
            </a:r>
            <a:endParaRPr lang="en-US" b="1" dirty="0">
              <a:solidFill>
                <a:schemeClr val="tx1"/>
              </a:solidFill>
            </a:endParaRPr>
          </a:p>
          <a:p>
            <a:pPr marL="533400" indent="-533400">
              <a:buFontTx/>
              <a:buAutoNum type="alphaLcPeriod"/>
            </a:pPr>
            <a:r>
              <a:rPr lang="en-US" dirty="0">
                <a:solidFill>
                  <a:schemeClr val="tx1"/>
                </a:solidFill>
              </a:rPr>
              <a:t>Two pulleys can change the direction and multiply force.</a:t>
            </a:r>
          </a:p>
        </p:txBody>
      </p:sp>
      <p:sp>
        <p:nvSpPr>
          <p:cNvPr id="1922051" name="Rectangle 3"/>
          <p:cNvSpPr>
            <a:spLocks noChangeArrowheads="1"/>
          </p:cNvSpPr>
          <p:nvPr/>
        </p:nvSpPr>
        <p:spPr bwMode="auto">
          <a:xfrm>
            <a:off x="230188" y="623888"/>
            <a:ext cx="86852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2800" b="1" dirty="0" smtClean="0">
                <a:solidFill>
                  <a:schemeClr val="tx1"/>
                </a:solidFill>
              </a:rPr>
              <a:t>Pulleys</a:t>
            </a:r>
            <a:endParaRPr lang="en-US" sz="2800" b="1" dirty="0">
              <a:solidFill>
                <a:srgbClr val="E63219"/>
              </a:solidFill>
            </a:endParaRPr>
          </a:p>
        </p:txBody>
      </p:sp>
      <p:pic>
        <p:nvPicPr>
          <p:cNvPr id="1922055" name="Picture 7" descr="CPPE-Ch9-8_p157-Pulle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90963"/>
            <a:ext cx="8226425" cy="2211387"/>
          </a:xfrm>
          <a:prstGeom prst="rect">
            <a:avLst/>
          </a:prstGeom>
          <a:noFill/>
          <a:extLst>
            <a:ext uri="{909E8E84-426E-40DD-AFC4-6F175D3DCCD1}">
              <a14:hiddenFill xmlns:a14="http://schemas.microsoft.com/office/drawing/2010/main">
                <a:solidFill>
                  <a:srgbClr val="FFFFFF"/>
                </a:solidFill>
              </a14:hiddenFill>
            </a:ext>
          </a:extLst>
        </p:spPr>
      </p:pic>
      <p:pic>
        <p:nvPicPr>
          <p:cNvPr id="1922056" name="Picture 8" descr="CPPE-Ch9-8_p157-Pulley3-on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3886200"/>
            <a:ext cx="1435100" cy="2216150"/>
          </a:xfrm>
          <a:prstGeom prst="rect">
            <a:avLst/>
          </a:prstGeom>
          <a:noFill/>
          <a:extLst>
            <a:ext uri="{909E8E84-426E-40DD-AFC4-6F175D3DCCD1}">
              <a14:hiddenFill xmlns:a14="http://schemas.microsoft.com/office/drawing/2010/main">
                <a:solidFill>
                  <a:srgbClr val="FFFFFF"/>
                </a:solidFill>
              </a14:hiddenFill>
            </a:ext>
          </a:extLst>
        </p:spPr>
      </p:pic>
      <p:pic>
        <p:nvPicPr>
          <p:cNvPr id="1922057" name="Picture 9" descr="CPPE-Ch9-8_p157-Pulley2-onl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3889375"/>
            <a:ext cx="3382962"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08587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6147" name="Rectangle 3"/>
          <p:cNvSpPr>
            <a:spLocks noChangeArrowheads="1"/>
          </p:cNvSpPr>
          <p:nvPr/>
        </p:nvSpPr>
        <p:spPr bwMode="auto">
          <a:xfrm>
            <a:off x="230188" y="623888"/>
            <a:ext cx="86852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2800" b="1" dirty="0" smtClean="0">
                <a:solidFill>
                  <a:schemeClr val="tx1"/>
                </a:solidFill>
              </a:rPr>
              <a:t>Pulleys</a:t>
            </a:r>
            <a:endParaRPr lang="en-US" sz="2800" b="1" dirty="0">
              <a:solidFill>
                <a:srgbClr val="E63219"/>
              </a:solidFill>
            </a:endParaRPr>
          </a:p>
        </p:txBody>
      </p:sp>
      <p:sp>
        <p:nvSpPr>
          <p:cNvPr id="1926149" name="Rectangle 5"/>
          <p:cNvSpPr>
            <a:spLocks noChangeArrowheads="1"/>
          </p:cNvSpPr>
          <p:nvPr/>
        </p:nvSpPr>
        <p:spPr bwMode="auto">
          <a:xfrm>
            <a:off x="227013" y="1196975"/>
            <a:ext cx="8612187" cy="257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ea typeface="Times New Roman" pitchFamily="18" charset="0"/>
                <a:cs typeface="Minion-Regular" charset="0"/>
              </a:rPr>
              <a:t>This single pulley behaves like a type 1 lever. </a:t>
            </a:r>
          </a:p>
          <a:p>
            <a:pPr marL="746125" lvl="1" indent="-285750">
              <a:buFontTx/>
              <a:buChar char="•"/>
            </a:pPr>
            <a:r>
              <a:rPr lang="en-US" dirty="0">
                <a:solidFill>
                  <a:srgbClr val="000000"/>
                </a:solidFill>
                <a:ea typeface="Times New Roman" pitchFamily="18" charset="0"/>
                <a:cs typeface="Minion-Regular" charset="0"/>
              </a:rPr>
              <a:t>The axis of the pulley acts as the fulcrum.</a:t>
            </a:r>
          </a:p>
          <a:p>
            <a:pPr marL="746125" lvl="1" indent="-285750">
              <a:buFontTx/>
              <a:buChar char="•"/>
            </a:pPr>
            <a:r>
              <a:rPr lang="en-US" dirty="0">
                <a:solidFill>
                  <a:srgbClr val="000000"/>
                </a:solidFill>
                <a:ea typeface="Times New Roman" pitchFamily="18" charset="0"/>
                <a:cs typeface="Minion-Regular" charset="0"/>
              </a:rPr>
              <a:t>Both lever distances (the radius of the pulley) are equal so the pulley does not multiply force. </a:t>
            </a:r>
          </a:p>
          <a:p>
            <a:pPr marL="746125" lvl="1" indent="-285750">
              <a:buFontTx/>
              <a:buChar char="•"/>
            </a:pPr>
            <a:r>
              <a:rPr lang="en-US" dirty="0">
                <a:solidFill>
                  <a:srgbClr val="000000"/>
                </a:solidFill>
                <a:ea typeface="Times New Roman" pitchFamily="18" charset="0"/>
                <a:cs typeface="Minion-Regular" charset="0"/>
              </a:rPr>
              <a:t>It changes the direction of the applied force. </a:t>
            </a:r>
          </a:p>
          <a:p>
            <a:pPr marL="746125" lvl="1" indent="-285750">
              <a:buFontTx/>
              <a:buChar char="•"/>
            </a:pPr>
            <a:r>
              <a:rPr lang="en-US" dirty="0">
                <a:solidFill>
                  <a:srgbClr val="000000"/>
                </a:solidFill>
                <a:ea typeface="Times New Roman" pitchFamily="18" charset="0"/>
                <a:cs typeface="Minion-Regular" charset="0"/>
              </a:rPr>
              <a:t>The mechanical advantage equals 1. </a:t>
            </a:r>
          </a:p>
        </p:txBody>
      </p:sp>
      <p:pic>
        <p:nvPicPr>
          <p:cNvPr id="1926150" name="Picture 6" descr="CPPE-Ch9-8_p157-Pulle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90963"/>
            <a:ext cx="8226425" cy="221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51403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8194" name="Rectangle 2"/>
          <p:cNvSpPr>
            <a:spLocks noChangeArrowheads="1"/>
          </p:cNvSpPr>
          <p:nvPr/>
        </p:nvSpPr>
        <p:spPr bwMode="auto">
          <a:xfrm>
            <a:off x="230188" y="623888"/>
            <a:ext cx="86852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2800" b="1" dirty="0" smtClean="0">
                <a:solidFill>
                  <a:schemeClr val="tx1"/>
                </a:solidFill>
              </a:rPr>
              <a:t>Pulleys</a:t>
            </a:r>
            <a:endParaRPr lang="en-US" sz="2800" b="1" dirty="0">
              <a:solidFill>
                <a:srgbClr val="E63219"/>
              </a:solidFill>
            </a:endParaRPr>
          </a:p>
        </p:txBody>
      </p:sp>
      <p:sp>
        <p:nvSpPr>
          <p:cNvPr id="1928196" name="Rectangle 4"/>
          <p:cNvSpPr>
            <a:spLocks noChangeArrowheads="1"/>
          </p:cNvSpPr>
          <p:nvPr/>
        </p:nvSpPr>
        <p:spPr bwMode="auto">
          <a:xfrm>
            <a:off x="227013" y="1196975"/>
            <a:ext cx="8612187"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solidFill>
                  <a:srgbClr val="000000"/>
                </a:solidFill>
                <a:ea typeface="Times New Roman" pitchFamily="18" charset="0"/>
                <a:cs typeface="Minion-Regular" charset="0"/>
              </a:rPr>
              <a:t>This single pulley acts as a type 2 lever. </a:t>
            </a:r>
          </a:p>
          <a:p>
            <a:pPr marL="746125" lvl="1" indent="-285750">
              <a:buFontTx/>
              <a:buChar char="•"/>
            </a:pPr>
            <a:r>
              <a:rPr lang="en-US" sz="2000" dirty="0">
                <a:solidFill>
                  <a:srgbClr val="000000"/>
                </a:solidFill>
                <a:ea typeface="Times New Roman" pitchFamily="18" charset="0"/>
                <a:cs typeface="Minion-Regular" charset="0"/>
              </a:rPr>
              <a:t>The fulcrum is at the left end of the “lever” where the supporting rope makes contact with the pulley. </a:t>
            </a:r>
          </a:p>
          <a:p>
            <a:pPr marL="746125" lvl="1" indent="-285750">
              <a:buFontTx/>
              <a:buChar char="•"/>
            </a:pPr>
            <a:r>
              <a:rPr lang="en-US" sz="2000" dirty="0">
                <a:solidFill>
                  <a:srgbClr val="000000"/>
                </a:solidFill>
                <a:ea typeface="Times New Roman" pitchFamily="18" charset="0"/>
                <a:cs typeface="Minion-Regular" charset="0"/>
              </a:rPr>
              <a:t>The load is halfway between the fulcrum and the input. </a:t>
            </a:r>
          </a:p>
          <a:p>
            <a:pPr marL="746125" lvl="1" indent="-285750">
              <a:buFontTx/>
              <a:buChar char="•"/>
            </a:pPr>
            <a:r>
              <a:rPr lang="en-US" sz="2000" dirty="0">
                <a:solidFill>
                  <a:srgbClr val="000000"/>
                </a:solidFill>
                <a:ea typeface="Times New Roman" pitchFamily="18" charset="0"/>
                <a:cs typeface="Minion-Regular" charset="0"/>
              </a:rPr>
              <a:t>1 N of input will support a 2-N load, so the mechanical advantage is 2. </a:t>
            </a:r>
          </a:p>
          <a:p>
            <a:pPr marL="746125" lvl="1" indent="-285750">
              <a:buFontTx/>
              <a:buChar char="•"/>
            </a:pPr>
            <a:r>
              <a:rPr lang="en-US" sz="2000" dirty="0">
                <a:solidFill>
                  <a:srgbClr val="000000"/>
                </a:solidFill>
                <a:ea typeface="Times New Roman" pitchFamily="18" charset="0"/>
                <a:cs typeface="Minion-Regular" charset="0"/>
              </a:rPr>
              <a:t>The load is now supported by two strands of rope, each supporting half the load. </a:t>
            </a:r>
          </a:p>
        </p:txBody>
      </p:sp>
      <p:pic>
        <p:nvPicPr>
          <p:cNvPr id="1928199" name="Picture 7" descr="CPPE-Ch9-8_p157-Pulley2-on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3889375"/>
            <a:ext cx="3382962"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57876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0242" name="Rectangle 2"/>
          <p:cNvSpPr>
            <a:spLocks noChangeArrowheads="1"/>
          </p:cNvSpPr>
          <p:nvPr/>
        </p:nvSpPr>
        <p:spPr bwMode="auto">
          <a:xfrm>
            <a:off x="230188" y="623888"/>
            <a:ext cx="86852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2800" b="1" dirty="0" smtClean="0">
                <a:solidFill>
                  <a:schemeClr val="tx1"/>
                </a:solidFill>
              </a:rPr>
              <a:t>Pulleys</a:t>
            </a:r>
            <a:endParaRPr lang="en-US" sz="2800" b="1" dirty="0">
              <a:solidFill>
                <a:srgbClr val="E63219"/>
              </a:solidFill>
            </a:endParaRPr>
          </a:p>
        </p:txBody>
      </p:sp>
      <p:sp>
        <p:nvSpPr>
          <p:cNvPr id="1930244" name="Rectangle 4"/>
          <p:cNvSpPr>
            <a:spLocks noChangeArrowheads="1"/>
          </p:cNvSpPr>
          <p:nvPr/>
        </p:nvSpPr>
        <p:spPr bwMode="auto">
          <a:xfrm>
            <a:off x="227013" y="1196975"/>
            <a:ext cx="8612187"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solidFill>
                  <a:srgbClr val="000000"/>
                </a:solidFill>
                <a:ea typeface="Times New Roman" pitchFamily="18" charset="0"/>
                <a:cs typeface="Minion-Regular" charset="0"/>
              </a:rPr>
              <a:t>The mechanical advantage for simple pulley systems is the same as the number of strands of rope that actually support the load.</a:t>
            </a:r>
          </a:p>
          <a:p>
            <a:pPr marL="746125" lvl="1" indent="-285750">
              <a:buFontTx/>
              <a:buChar char="•"/>
            </a:pPr>
            <a:r>
              <a:rPr lang="en-US" sz="2000" dirty="0">
                <a:solidFill>
                  <a:srgbClr val="000000"/>
                </a:solidFill>
                <a:ea typeface="Times New Roman" pitchFamily="18" charset="0"/>
                <a:cs typeface="Minion-Regular" charset="0"/>
              </a:rPr>
              <a:t>The mechanical advantage of this simple system is 2. </a:t>
            </a:r>
          </a:p>
          <a:p>
            <a:pPr marL="746125" lvl="1" indent="-285750">
              <a:buFontTx/>
              <a:buChar char="•"/>
            </a:pPr>
            <a:r>
              <a:rPr lang="en-US" sz="2000" dirty="0">
                <a:solidFill>
                  <a:srgbClr val="000000"/>
                </a:solidFill>
                <a:ea typeface="Times New Roman" pitchFamily="18" charset="0"/>
                <a:cs typeface="Minion-Regular" charset="0"/>
              </a:rPr>
              <a:t>Although three strands of rope are shown, only two strands actually support the load. </a:t>
            </a:r>
          </a:p>
          <a:p>
            <a:pPr marL="746125" lvl="1" indent="-285750">
              <a:buFontTx/>
              <a:buChar char="•"/>
            </a:pPr>
            <a:r>
              <a:rPr lang="en-US" sz="2000" dirty="0">
                <a:solidFill>
                  <a:srgbClr val="000000"/>
                </a:solidFill>
                <a:ea typeface="Times New Roman" pitchFamily="18" charset="0"/>
                <a:cs typeface="Minion-Regular" charset="0"/>
              </a:rPr>
              <a:t>The upper pulley serves only to change the direction of the force. </a:t>
            </a:r>
          </a:p>
        </p:txBody>
      </p:sp>
      <p:pic>
        <p:nvPicPr>
          <p:cNvPr id="1930245" name="Picture 5" descr="CPPE-Ch9-8_p157-Pulley3-on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886200"/>
            <a:ext cx="1435100" cy="221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87543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2290" name="Rectangle 2"/>
          <p:cNvSpPr>
            <a:spLocks noChangeArrowheads="1"/>
          </p:cNvSpPr>
          <p:nvPr/>
        </p:nvSpPr>
        <p:spPr bwMode="auto">
          <a:xfrm>
            <a:off x="227013" y="1196975"/>
            <a:ext cx="4268787" cy="27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ea typeface="Times New Roman" pitchFamily="18" charset="0"/>
                <a:cs typeface="Minion-Regular" charset="0"/>
              </a:rPr>
              <a:t>When the rope is pulled 5 m with a force of 100 N, a 500-N load is lifted 1 m. </a:t>
            </a:r>
          </a:p>
          <a:p>
            <a:r>
              <a:rPr lang="en-US" dirty="0">
                <a:solidFill>
                  <a:srgbClr val="000000"/>
                </a:solidFill>
                <a:ea typeface="Times New Roman" pitchFamily="18" charset="0"/>
                <a:cs typeface="Minion-Regular" charset="0"/>
              </a:rPr>
              <a:t>The mechanical advantage is (500 N)/(100 N), or 5. </a:t>
            </a:r>
          </a:p>
          <a:p>
            <a:r>
              <a:rPr lang="en-US" dirty="0">
                <a:solidFill>
                  <a:srgbClr val="000000"/>
                </a:solidFill>
                <a:ea typeface="Times New Roman" pitchFamily="18" charset="0"/>
                <a:cs typeface="Minion-Regular" charset="0"/>
              </a:rPr>
              <a:t>Force is multiplied at the expense of distance. </a:t>
            </a:r>
          </a:p>
        </p:txBody>
      </p:sp>
      <p:sp>
        <p:nvSpPr>
          <p:cNvPr id="1932291" name="Rectangle 3"/>
          <p:cNvSpPr>
            <a:spLocks noChangeArrowheads="1"/>
          </p:cNvSpPr>
          <p:nvPr/>
        </p:nvSpPr>
        <p:spPr bwMode="auto">
          <a:xfrm>
            <a:off x="230188" y="623888"/>
            <a:ext cx="86852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2800" b="1" dirty="0" smtClean="0">
                <a:solidFill>
                  <a:schemeClr val="tx1"/>
                </a:solidFill>
              </a:rPr>
              <a:t>Pulleys</a:t>
            </a:r>
            <a:endParaRPr lang="en-US" sz="2800" b="1" dirty="0">
              <a:solidFill>
                <a:srgbClr val="E63219"/>
              </a:solidFill>
            </a:endParaRPr>
          </a:p>
        </p:txBody>
      </p:sp>
      <p:pic>
        <p:nvPicPr>
          <p:cNvPr id="1932292" name="Picture 4" descr="CPPE-Ch9-8_p157-Ro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295400"/>
            <a:ext cx="3849688" cy="45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18995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Energy</a:t>
            </a:r>
            <a:endParaRPr lang="en-US" dirty="0"/>
          </a:p>
        </p:txBody>
      </p:sp>
      <p:sp>
        <p:nvSpPr>
          <p:cNvPr id="3" name="Content Placeholder 2"/>
          <p:cNvSpPr>
            <a:spLocks noGrp="1"/>
          </p:cNvSpPr>
          <p:nvPr>
            <p:ph idx="1"/>
          </p:nvPr>
        </p:nvSpPr>
        <p:spPr/>
        <p:txBody>
          <a:bodyPr/>
          <a:lstStyle/>
          <a:p>
            <a:pPr marL="0" indent="0">
              <a:buNone/>
            </a:pPr>
            <a:r>
              <a:rPr lang="en-US" dirty="0" smtClean="0"/>
              <a:t>What is thermal energy?</a:t>
            </a:r>
          </a:p>
          <a:p>
            <a:pPr marL="0" indent="0">
              <a:buNone/>
            </a:pPr>
            <a:endParaRPr lang="en-US" dirty="0"/>
          </a:p>
          <a:p>
            <a:pPr marL="0" indent="0">
              <a:buNone/>
            </a:pPr>
            <a:r>
              <a:rPr lang="en-US" dirty="0"/>
              <a:t>Thermal energy is the energy that comes from heat. This heat is generated by the movement of tiny particles within an object. The faster these particles move, the more heat is generated. Stoves and matches are examples of objects that conduct thermal energy.</a:t>
            </a:r>
          </a:p>
        </p:txBody>
      </p:sp>
    </p:spTree>
    <p:extLst>
      <p:ext uri="{BB962C8B-B14F-4D97-AF65-F5344CB8AC3E}">
        <p14:creationId xmlns:p14="http://schemas.microsoft.com/office/powerpoint/2010/main" val="297527881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How does Thermal Energy relate to temperature?</a:t>
            </a:r>
          </a:p>
          <a:p>
            <a:pPr marL="0" indent="0">
              <a:buNone/>
            </a:pPr>
            <a:r>
              <a:rPr lang="en-US" dirty="0"/>
              <a:t>How does Thermal Energy relate to Kinetic Energy?</a:t>
            </a:r>
          </a:p>
          <a:p>
            <a:pPr marL="0" indent="0">
              <a:buNone/>
            </a:pPr>
            <a:endParaRPr lang="en-US" dirty="0"/>
          </a:p>
          <a:p>
            <a:pPr marL="0" indent="0">
              <a:buNone/>
            </a:pPr>
            <a:r>
              <a:rPr lang="en-US" dirty="0" smtClean="0"/>
              <a:t>As thermal energy is added, the particles move quicker and there is an increase in kinetic energy which results in an increase in temperature.</a:t>
            </a:r>
            <a:endParaRPr lang="en-US" dirty="0"/>
          </a:p>
        </p:txBody>
      </p:sp>
      <p:pic>
        <p:nvPicPr>
          <p:cNvPr id="4098" name="Picture 2" descr="http://www.physast.uga.edu/~rls/1020/ch4/fig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100" y="4267200"/>
            <a:ext cx="5715000"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34258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Conversions</a:t>
            </a:r>
            <a:endParaRPr lang="en-US" dirty="0"/>
          </a:p>
        </p:txBody>
      </p:sp>
      <p:sp>
        <p:nvSpPr>
          <p:cNvPr id="3" name="Content Placeholder 2"/>
          <p:cNvSpPr>
            <a:spLocks noGrp="1"/>
          </p:cNvSpPr>
          <p:nvPr>
            <p:ph idx="1"/>
          </p:nvPr>
        </p:nvSpPr>
        <p:spPr/>
        <p:txBody>
          <a:bodyPr/>
          <a:lstStyle/>
          <a:p>
            <a:pPr marL="0" indent="0">
              <a:buNone/>
            </a:pPr>
            <a:r>
              <a:rPr lang="en-US" dirty="0" smtClean="0"/>
              <a:t>Temperature – </a:t>
            </a:r>
          </a:p>
          <a:p>
            <a:pPr marL="0" indent="0">
              <a:buNone/>
            </a:pPr>
            <a:r>
              <a:rPr lang="en-US" dirty="0"/>
              <a:t>	</a:t>
            </a:r>
          </a:p>
        </p:txBody>
      </p:sp>
      <p:graphicFrame>
        <p:nvGraphicFramePr>
          <p:cNvPr id="4" name="Object 3"/>
          <p:cNvGraphicFramePr>
            <a:graphicFrameLocks noChangeAspect="1"/>
          </p:cNvGraphicFramePr>
          <p:nvPr>
            <p:extLst>
              <p:ext uri="{D42A27DB-BD31-4B8C-83A1-F6EECF244321}">
                <p14:modId xmlns:p14="http://schemas.microsoft.com/office/powerpoint/2010/main" val="2410353519"/>
              </p:ext>
            </p:extLst>
          </p:nvPr>
        </p:nvGraphicFramePr>
        <p:xfrm>
          <a:off x="1600200" y="2286000"/>
          <a:ext cx="4267200" cy="2427890"/>
        </p:xfrm>
        <a:graphic>
          <a:graphicData uri="http://schemas.openxmlformats.org/presentationml/2006/ole">
            <mc:AlternateContent xmlns:mc="http://schemas.openxmlformats.org/markup-compatibility/2006">
              <mc:Choice xmlns:v="urn:schemas-microsoft-com:vml" Requires="v">
                <p:oleObj spid="_x0000_s6175" name="Equation" r:id="rId3" imgW="1473120" imgH="838080" progId="Equation.3">
                  <p:embed/>
                </p:oleObj>
              </mc:Choice>
              <mc:Fallback>
                <p:oleObj name="Equation" r:id="rId3" imgW="1473120" imgH="838080" progId="Equation.3">
                  <p:embed/>
                  <p:pic>
                    <p:nvPicPr>
                      <p:cNvPr id="0" name=""/>
                      <p:cNvPicPr/>
                      <p:nvPr/>
                    </p:nvPicPr>
                    <p:blipFill>
                      <a:blip r:embed="rId4"/>
                      <a:stretch>
                        <a:fillRect/>
                      </a:stretch>
                    </p:blipFill>
                    <p:spPr>
                      <a:xfrm>
                        <a:off x="1600200" y="2286000"/>
                        <a:ext cx="4267200" cy="2427890"/>
                      </a:xfrm>
                      <a:prstGeom prst="rect">
                        <a:avLst/>
                      </a:prstGeom>
                    </p:spPr>
                  </p:pic>
                </p:oleObj>
              </mc:Fallback>
            </mc:AlternateContent>
          </a:graphicData>
        </a:graphic>
      </p:graphicFrame>
    </p:spTree>
    <p:extLst>
      <p:ext uri="{BB962C8B-B14F-4D97-AF65-F5344CB8AC3E}">
        <p14:creationId xmlns:p14="http://schemas.microsoft.com/office/powerpoint/2010/main" val="90462252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How does Thermal Energy relate to Chemical Energy?</a:t>
            </a:r>
          </a:p>
          <a:p>
            <a:pPr marL="0" indent="0">
              <a:buNone/>
            </a:pPr>
            <a:endParaRPr lang="en-US" dirty="0"/>
          </a:p>
          <a:p>
            <a:pPr marL="0" indent="0">
              <a:buNone/>
            </a:pPr>
            <a:r>
              <a:rPr lang="en-US" dirty="0" smtClean="0"/>
              <a:t>Sometimes the release of chemical energy is in the form of thermal energy (heat). </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3276599"/>
            <a:ext cx="2209800" cy="3298915"/>
          </a:xfrm>
          <a:prstGeom prst="rect">
            <a:avLst/>
          </a:prstGeom>
        </p:spPr>
      </p:pic>
    </p:spTree>
    <p:extLst>
      <p:ext uri="{BB962C8B-B14F-4D97-AF65-F5344CB8AC3E}">
        <p14:creationId xmlns:p14="http://schemas.microsoft.com/office/powerpoint/2010/main" val="27113425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5872</TotalTime>
  <Words>6843</Words>
  <Application>Microsoft Office PowerPoint</Application>
  <PresentationFormat>On-screen Show (4:3)</PresentationFormat>
  <Paragraphs>703</Paragraphs>
  <Slides>173</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173</vt:i4>
      </vt:variant>
    </vt:vector>
  </HeadingPairs>
  <TitlesOfParts>
    <vt:vector size="175" baseType="lpstr">
      <vt:lpstr>Clarity</vt:lpstr>
      <vt:lpstr>Equation</vt:lpstr>
      <vt:lpstr>Energy</vt:lpstr>
      <vt:lpstr>PowerPoint Presentation</vt:lpstr>
      <vt:lpstr>Energy</vt:lpstr>
      <vt:lpstr>Forms of energy</vt:lpstr>
      <vt:lpstr>Mechanical Energy</vt:lpstr>
      <vt:lpstr>Two Types of Mechanical Energy</vt:lpstr>
      <vt:lpstr>PowerPoint Presentation</vt:lpstr>
      <vt:lpstr>PowerPoint Presentation</vt:lpstr>
      <vt:lpstr>Thermal energy</vt:lpstr>
      <vt:lpstr>Temperature</vt:lpstr>
      <vt:lpstr>Heat Energy</vt:lpstr>
      <vt:lpstr>Difference between heat and temperature</vt:lpstr>
      <vt:lpstr>Transfer of heat energy</vt:lpstr>
      <vt:lpstr>Transfer of heat energy</vt:lpstr>
      <vt:lpstr>Transfer of heat energy</vt:lpstr>
      <vt:lpstr>Summary of heat energy transfer</vt:lpstr>
      <vt:lpstr>Chemical Energy</vt:lpstr>
      <vt:lpstr>PowerPoint Presentation</vt:lpstr>
      <vt:lpstr>Nuclear Energy</vt:lpstr>
      <vt:lpstr>Nuclear Energy</vt:lpstr>
      <vt:lpstr>PowerPoint Presentation</vt:lpstr>
      <vt:lpstr>PowerPoint Presentation</vt:lpstr>
      <vt:lpstr>PowerPoint Presentation</vt:lpstr>
      <vt:lpstr>Electrical Energy</vt:lpstr>
      <vt:lpstr>PowerPoint Presentation</vt:lpstr>
      <vt:lpstr>Light Energy</vt:lpstr>
      <vt:lpstr>Light Energy</vt:lpstr>
      <vt:lpstr>Sound Energy</vt:lpstr>
      <vt:lpstr>PowerPoint Presentation</vt:lpstr>
      <vt:lpstr>Examples of work</vt:lpstr>
      <vt:lpstr>Unit of work</vt:lpstr>
      <vt:lpstr>Example</vt:lpstr>
      <vt:lpstr>Power</vt:lpstr>
      <vt:lpstr>Power</vt:lpstr>
      <vt:lpstr>Unit of Power</vt:lpstr>
      <vt:lpstr>Potential Energy in depth</vt:lpstr>
      <vt:lpstr>Elastic Potential Energy</vt:lpstr>
      <vt:lpstr>Chemical Potential Energy</vt:lpstr>
      <vt:lpstr>Gravitational Potential Energy</vt:lpstr>
      <vt:lpstr>PowerPoint Presentation</vt:lpstr>
      <vt:lpstr>PowerPoint Presentation</vt:lpstr>
      <vt:lpstr>PowerPoint Presentation</vt:lpstr>
      <vt:lpstr>PowerPoint Presentation</vt:lpstr>
      <vt:lpstr>Kinetic energy in depth</vt:lpstr>
      <vt:lpstr>Kinetic energy</vt:lpstr>
      <vt:lpstr>PowerPoint Presentation</vt:lpstr>
      <vt:lpstr>Work-Energy Theorem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Law of Conservation of Energy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Machines</vt:lpstr>
      <vt:lpstr>Simple machines</vt:lpstr>
      <vt:lpstr>Simple machines</vt:lpstr>
      <vt:lpstr>Simple machines</vt:lpstr>
      <vt:lpstr>Simple machines</vt:lpstr>
      <vt:lpstr>Simple machines</vt:lpstr>
      <vt:lpstr>Simple machines</vt:lpstr>
      <vt:lpstr>PowerPoint Presentation</vt:lpstr>
      <vt:lpstr>Lever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Thermal Energy</vt:lpstr>
      <vt:lpstr>PowerPoint Presentation</vt:lpstr>
      <vt:lpstr>Conversions</vt:lpstr>
      <vt:lpstr>PowerPoint Presentation</vt:lpstr>
      <vt:lpstr>PowerPoint Presentation</vt:lpstr>
      <vt:lpstr>PowerPoint Presentation</vt:lpstr>
      <vt:lpstr>Phase change diagram</vt:lpstr>
      <vt:lpstr>PowerPoint Presentation</vt:lpstr>
      <vt:lpstr>Calculation of heat transfer</vt:lpstr>
      <vt:lpstr>Wave </vt:lpstr>
      <vt:lpstr>Types of mechanical waves</vt:lpstr>
      <vt:lpstr>PowerPoint Presentation</vt:lpstr>
      <vt:lpstr>PowerPoint Presentation</vt:lpstr>
      <vt:lpstr>PowerPoint Presentation</vt:lpstr>
      <vt:lpstr>PowerPoint Presentation</vt:lpstr>
      <vt:lpstr>PowerPoint Presentation</vt:lpstr>
      <vt:lpstr>PowerPoint Presentation</vt:lpstr>
      <vt:lpstr>Frequency and Period</vt:lpstr>
      <vt:lpstr>Energy transfer by a wave</vt:lpstr>
      <vt:lpstr>PowerPoint Presentation</vt:lpstr>
      <vt:lpstr>Energy transfer</vt:lpstr>
      <vt:lpstr>Examples of wave energy</vt:lpstr>
      <vt:lpstr>Sound wave</vt:lpstr>
      <vt:lpstr>PowerPoint Presentation</vt:lpstr>
      <vt:lpstr>PowerPoint Presentation</vt:lpstr>
      <vt:lpstr>PowerPoint Presentation</vt:lpstr>
      <vt:lpstr>Speed of waves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Interference</vt:lpstr>
      <vt:lpstr>PowerPoint Presentation</vt:lpstr>
      <vt:lpstr>Interference pattern</vt:lpstr>
      <vt:lpstr>Two types of interference</vt:lpstr>
      <vt:lpstr>Two types of interference</vt:lpstr>
      <vt:lpstr>PowerPoint Presentation</vt:lpstr>
      <vt:lpstr>PowerPoint Presentation</vt:lpstr>
      <vt:lpstr>PowerPoint Presentation</vt:lpstr>
      <vt:lpstr>PowerPoint Presentation</vt:lpstr>
      <vt:lpstr>Standing wave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Doppler Effect</vt:lpstr>
      <vt:lpstr>PowerPoint Presentation</vt:lpstr>
      <vt:lpstr>PowerPoint Presentation</vt:lpstr>
      <vt:lpstr>The Doppler Effect </vt:lpstr>
      <vt:lpstr>PowerPoint Presentation</vt:lpstr>
      <vt:lpstr>Light </vt:lpstr>
      <vt:lpstr>Light </vt:lpstr>
      <vt:lpstr>PowerPoint Presentation</vt:lpstr>
      <vt:lpstr>PowerPoint Presentation</vt:lpstr>
      <vt:lpstr>Bow waves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sonster.com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dc:title>
  <dc:creator>sonster</dc:creator>
  <cp:lastModifiedBy>Loc Tu</cp:lastModifiedBy>
  <cp:revision>82</cp:revision>
  <dcterms:created xsi:type="dcterms:W3CDTF">2014-01-27T19:06:36Z</dcterms:created>
  <dcterms:modified xsi:type="dcterms:W3CDTF">2016-03-11T01:50:12Z</dcterms:modified>
</cp:coreProperties>
</file>